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3"/>
  </p:handoutMasterIdLst>
  <p:sldIdLst>
    <p:sldId id="342" r:id="rId2"/>
    <p:sldId id="353" r:id="rId3"/>
    <p:sldId id="354" r:id="rId4"/>
    <p:sldId id="355" r:id="rId5"/>
    <p:sldId id="356" r:id="rId6"/>
    <p:sldId id="357" r:id="rId7"/>
    <p:sldId id="358" r:id="rId8"/>
    <p:sldId id="262" r:id="rId9"/>
    <p:sldId id="379" r:id="rId10"/>
    <p:sldId id="363" r:id="rId11"/>
    <p:sldId id="373" r:id="rId12"/>
    <p:sldId id="360" r:id="rId13"/>
    <p:sldId id="346" r:id="rId14"/>
    <p:sldId id="364" r:id="rId15"/>
    <p:sldId id="264" r:id="rId16"/>
    <p:sldId id="265" r:id="rId17"/>
    <p:sldId id="266" r:id="rId18"/>
    <p:sldId id="267" r:id="rId19"/>
    <p:sldId id="313" r:id="rId20"/>
    <p:sldId id="362" r:id="rId21"/>
    <p:sldId id="268" r:id="rId22"/>
    <p:sldId id="308" r:id="rId23"/>
    <p:sldId id="366" r:id="rId24"/>
    <p:sldId id="368" r:id="rId25"/>
    <p:sldId id="291" r:id="rId26"/>
    <p:sldId id="372" r:id="rId27"/>
    <p:sldId id="371" r:id="rId28"/>
    <p:sldId id="370" r:id="rId29"/>
    <p:sldId id="374" r:id="rId30"/>
    <p:sldId id="369" r:id="rId31"/>
    <p:sldId id="376" r:id="rId32"/>
  </p:sldIdLst>
  <p:sldSz cx="9144000" cy="6858000" type="screen4x3"/>
  <p:notesSz cx="7102475" cy="10234613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F9E"/>
    <a:srgbClr val="E4E4F8"/>
    <a:srgbClr val="CCFFFF"/>
    <a:srgbClr val="FFFF66"/>
    <a:srgbClr val="F9FFA7"/>
    <a:srgbClr val="FFCCCC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C28C48-7DD8-4138-8AAC-623F45DBF86F}" v="2" dt="2024-06-26T20:43:41.2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21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ministrativo" userId="c149b04e-7ae3-44b7-9ef7-2a6ee4bdca90" providerId="ADAL" clId="{63C28C48-7DD8-4138-8AAC-623F45DBF86F}"/>
    <pc:docChg chg="undo redo custSel modSld">
      <pc:chgData name="Administrativo" userId="c149b04e-7ae3-44b7-9ef7-2a6ee4bdca90" providerId="ADAL" clId="{63C28C48-7DD8-4138-8AAC-623F45DBF86F}" dt="2024-06-26T20:43:50.904" v="81" actId="20577"/>
      <pc:docMkLst>
        <pc:docMk/>
      </pc:docMkLst>
      <pc:sldChg chg="modSp mod">
        <pc:chgData name="Administrativo" userId="c149b04e-7ae3-44b7-9ef7-2a6ee4bdca90" providerId="ADAL" clId="{63C28C48-7DD8-4138-8AAC-623F45DBF86F}" dt="2024-06-26T20:43:50.904" v="81" actId="20577"/>
        <pc:sldMkLst>
          <pc:docMk/>
          <pc:sldMk cId="0" sldId="267"/>
        </pc:sldMkLst>
        <pc:spChg chg="mod">
          <ac:chgData name="Administrativo" userId="c149b04e-7ae3-44b7-9ef7-2a6ee4bdca90" providerId="ADAL" clId="{63C28C48-7DD8-4138-8AAC-623F45DBF86F}" dt="2024-06-26T20:43:50.904" v="81" actId="20577"/>
          <ac:spMkLst>
            <pc:docMk/>
            <pc:sldMk cId="0" sldId="267"/>
            <ac:spMk id="19458" creationId="{D2A18DA1-FA06-B0D8-6333-FE90719ACDDB}"/>
          </ac:spMkLst>
        </pc:spChg>
        <pc:picChg chg="mod">
          <ac:chgData name="Administrativo" userId="c149b04e-7ae3-44b7-9ef7-2a6ee4bdca90" providerId="ADAL" clId="{63C28C48-7DD8-4138-8AAC-623F45DBF86F}" dt="2024-06-26T20:43:41.259" v="79" actId="1076"/>
          <ac:picMkLst>
            <pc:docMk/>
            <pc:sldMk cId="0" sldId="267"/>
            <ac:picMk id="6148" creationId="{FD4EC0BA-F446-BD6E-2FC1-597290F794BD}"/>
          </ac:picMkLst>
        </pc:picChg>
      </pc:sldChg>
      <pc:sldChg chg="modSp">
        <pc:chgData name="Administrativo" userId="c149b04e-7ae3-44b7-9ef7-2a6ee4bdca90" providerId="ADAL" clId="{63C28C48-7DD8-4138-8AAC-623F45DBF86F}" dt="2024-06-17T14:31:25.358" v="0"/>
        <pc:sldMkLst>
          <pc:docMk/>
          <pc:sldMk cId="0" sldId="353"/>
        </pc:sldMkLst>
        <pc:graphicFrameChg chg="mod">
          <ac:chgData name="Administrativo" userId="c149b04e-7ae3-44b7-9ef7-2a6ee4bdca90" providerId="ADAL" clId="{63C28C48-7DD8-4138-8AAC-623F45DBF86F}" dt="2024-06-17T14:31:25.358" v="0"/>
          <ac:graphicFrameMkLst>
            <pc:docMk/>
            <pc:sldMk cId="0" sldId="353"/>
            <ac:graphicFrameMk id="4100" creationId="{7C7D5F34-071A-1E0E-3B06-B00CECBBEC6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E7B8D20B-DA83-50F7-3642-19299C240D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855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977606C7-C70F-20EC-79A6-946E137AC45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5621" y="0"/>
            <a:ext cx="3076854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8" name="Rectangle 1028">
            <a:extLst>
              <a:ext uri="{FF2B5EF4-FFF2-40B4-BE49-F238E27FC236}">
                <a16:creationId xmlns:a16="http://schemas.microsoft.com/office/drawing/2014/main" id="{95490253-0B00-BB6D-1A08-40EDAA33ED1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2309"/>
            <a:ext cx="3076855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9" name="Rectangle 1029">
            <a:extLst>
              <a:ext uri="{FF2B5EF4-FFF2-40B4-BE49-F238E27FC236}">
                <a16:creationId xmlns:a16="http://schemas.microsoft.com/office/drawing/2014/main" id="{4CA3082E-601D-9D1F-D312-7E77C8C873A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5621" y="9722309"/>
            <a:ext cx="3076854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646FD0-9A85-4F74-A00D-86652A31962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E2ACEB-FD68-3410-D71B-BDA4105EB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0CF32D-9389-53A6-9823-848E0A9F71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87A496-5BB6-C99B-94F0-11A92477F9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78702-AA05-49D7-B556-F2ECDBC4D84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09801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4D884C-2882-1A90-B5CB-C39CBB3F06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22C945-ECE1-31E1-CBB2-16E3D862FD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56FC81-393E-753D-D506-064CD07082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FE60C-43C0-4D47-9DF8-27DD249A1AE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4948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785959-B0CA-7998-42AF-CE1679E537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CB4080-AD39-CF16-07A4-9594A94897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263285-762E-9976-97E5-4AB2E11BE4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E3FD-A707-437D-A0C9-147642858C3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27190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02A83C6-C70E-8919-12CF-D3F2D10096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C27B345-8691-9406-0067-5EF2E4C4CB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70E5220-FFB2-66CE-B0EF-F2146C9417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9338E-4EC6-4369-A2E6-7F800F60609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2546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E49640-1E4D-0BA2-A53B-7C60DE7EC6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DD6529-BEDF-2AB1-2689-51A0CE809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45F2E6-EBB0-8EB5-4AE3-857182D1B0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66BC-4A87-4CEE-A682-E615019708E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3037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80C8A-FC47-A52B-16C9-CAF897B95A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AE1420-D426-5155-C409-8BCCA31F17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437A23-2763-BBC3-4DA7-3EEA76159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7BB8A-A75C-4D4C-8037-C118548B012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3095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943DE9-B224-0038-A9D0-0C714B7224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AC94CC-EBEF-E34F-F1C5-40E7D026CC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9DF77E-4A2E-1890-9110-F1111E8A1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F46D0-CBB7-4723-AE92-781D669B396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97245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40AB90D-361B-B6BA-1103-A90B1B84F5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D2C98B1-7F61-8164-D0C2-C1CCB90A58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BDCBCC5-E4B3-D3D8-C91A-FC20D79399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0D213-935D-4511-88C7-6BB37197EAC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451500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561CFAB-BCD7-3C8D-A505-93A0391FFD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2E3D4CA-CF42-D2BF-DA97-FE59AF86E5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8B636A1-B545-60EA-FDFB-42D2124AFC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0A7A-31A2-4956-85A5-4847A0AEE82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70032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15534A9-0FDD-61E7-5B12-55975B3281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A2A1EF4-69F3-4394-5847-C10888821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AFFBC8-5007-BD7D-DE4F-F6B29F9C36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402F9-48F8-42B4-8A94-C6110E6453D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8661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66CF94-2DB4-8E61-6C76-8D46CB0117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48F1E2-ADD3-84D1-6FDB-3A16CD395A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F5A5A8-EE05-5A82-7414-58E7BB957C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7E8CB-584B-4EF0-8D74-FA4535CFC3F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1701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0C2842-290F-83B0-0FD8-3E8BA2572E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6D8284-8148-D645-2D69-0AC7EA7299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00C044-6FC5-AEDA-1287-1E6E44AC16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227DB-3454-4A0C-A3D4-C2B96E57A1C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373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FD4D07B-A4F8-4E28-2D6A-6228B9C3EF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6296F3C-1D81-AC8C-AB32-B1E836E0B8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23C8F8F-AF1E-4079-976B-B019D1969A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E9B40FF-361D-3B78-7D5E-2B73B400C67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3B65381-92FF-E094-2BFB-CFD27DC2395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C3D56F5-97E4-4C45-A107-3DCBFDD1621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microsoft.com/office/2007/relationships/hdphoto" Target="../media/hdphoto6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adprev.previdencia.gov.br/" TargetMode="External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2.png"/><Relationship Id="rId12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4.emf"/><Relationship Id="rId4" Type="http://schemas.openxmlformats.org/officeDocument/2006/relationships/image" Target="../media/image10.emf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tângulo 4">
            <a:extLst>
              <a:ext uri="{FF2B5EF4-FFF2-40B4-BE49-F238E27FC236}">
                <a16:creationId xmlns:a16="http://schemas.microsoft.com/office/drawing/2014/main" id="{80B56F29-C72E-9C1F-BB8A-92797DD71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5" name="Imagem 8" descr="Logotipo&#10;&#10;Descrição gerada automaticamente">
            <a:extLst>
              <a:ext uri="{FF2B5EF4-FFF2-40B4-BE49-F238E27FC236}">
                <a16:creationId xmlns:a16="http://schemas.microsoft.com/office/drawing/2014/main" id="{3BA9B4A9-FB14-CE5B-7729-430D5954A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1300163"/>
            <a:ext cx="31051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CaixaDeTexto 11">
            <a:extLst>
              <a:ext uri="{FF2B5EF4-FFF2-40B4-BE49-F238E27FC236}">
                <a16:creationId xmlns:a16="http://schemas.microsoft.com/office/drawing/2014/main" id="{7F2EB3DD-DD66-E9B3-F217-9A031D164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0" y="260350"/>
            <a:ext cx="6223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- OMSS</a:t>
            </a:r>
          </a:p>
        </p:txBody>
      </p:sp>
      <p:sp>
        <p:nvSpPr>
          <p:cNvPr id="3077" name="CaixaDeTexto 13">
            <a:extLst>
              <a:ext uri="{FF2B5EF4-FFF2-40B4-BE49-F238E27FC236}">
                <a16:creationId xmlns:a16="http://schemas.microsoft.com/office/drawing/2014/main" id="{86EB1A29-39A2-FDAC-18BD-22D5E3705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4508500"/>
            <a:ext cx="46672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PRESTAÇÃO DE CONTAS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EXERCÍCIO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2022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04953FF-5831-BCFA-74F4-D92B0C636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221163"/>
            <a:ext cx="3894137" cy="27257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9A14F2E-30FF-9184-A244-E74B52959D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6350" y="4161021"/>
            <a:ext cx="3498230" cy="287636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337969"/>
            <a:ext cx="96615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RENTABILIDADE DOS INVESTIMENTOS</a:t>
            </a:r>
            <a:endParaRPr lang="pt-BR" altLang="pt-BR" sz="4800"/>
          </a:p>
        </p:txBody>
      </p:sp>
      <p:pic>
        <p:nvPicPr>
          <p:cNvPr id="2050" name="Picture 2" descr="THInvest - Investimento em Cotas">
            <a:extLst>
              <a:ext uri="{FF2B5EF4-FFF2-40B4-BE49-F238E27FC236}">
                <a16:creationId xmlns:a16="http://schemas.microsoft.com/office/drawing/2014/main" id="{D1D6E943-2AED-7AE4-44A4-FE76F9C61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926" y="4149080"/>
            <a:ext cx="3618148" cy="258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428180B-DC10-F5BA-D20C-2B1072383727}"/>
              </a:ext>
            </a:extLst>
          </p:cNvPr>
          <p:cNvSpPr txBox="1"/>
          <p:nvPr/>
        </p:nvSpPr>
        <p:spPr>
          <a:xfrm>
            <a:off x="1653729" y="2305183"/>
            <a:ext cx="6374259" cy="15081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altLang="pt-BR" sz="2300">
                <a:latin typeface="Calibri"/>
                <a:ea typeface="Calibri" panose="020F0502020204030204" pitchFamily="34" charset="0"/>
                <a:cs typeface="Calibri"/>
              </a:rPr>
              <a:t>JUROS TÍTULOS PÚBLICOS..............R$  448.618,11</a:t>
            </a: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>
                <a:latin typeface="Calibri"/>
                <a:ea typeface="Calibri" panose="020F0502020204030204" pitchFamily="34" charset="0"/>
                <a:cs typeface="Calibri"/>
              </a:rPr>
              <a:t>RENTABILIDADE FINANCEIRA.......R$ 5.096.045,06</a:t>
            </a: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t-BR" altLang="pt-BR" sz="2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 b="1">
                <a:latin typeface="Calibri"/>
                <a:ea typeface="Calibri" panose="020F0502020204030204" pitchFamily="34" charset="0"/>
                <a:cs typeface="Calibri"/>
              </a:rPr>
              <a:t>TOTAL............................................R$ 5.544.663,17</a:t>
            </a:r>
            <a:endParaRPr lang="pt-BR" sz="23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322827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90811" y="140533"/>
            <a:ext cx="9655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BALANÇO PATRIMONIAL</a:t>
            </a:r>
            <a:endParaRPr lang="pt-BR" altLang="pt-BR" sz="48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ABFF0E0-59B7-DA50-1E37-6DD4F553927C}"/>
              </a:ext>
            </a:extLst>
          </p:cNvPr>
          <p:cNvSpPr txBox="1"/>
          <p:nvPr/>
        </p:nvSpPr>
        <p:spPr>
          <a:xfrm>
            <a:off x="395536" y="961564"/>
            <a:ext cx="835292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ATIVOS CIRCULANTES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Caixa e Equivalentes 			  R$          11.893,13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Demais Créditos e Val. a Curto Prazo     R$               315,12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Títulos e Valores Mobiliários 		  R$ 256.575.561,85</a:t>
            </a:r>
            <a:b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Ajuste de Perdas de Investimentos e  </a:t>
            </a:r>
            <a:b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Aplicações Temporárias                    	- R$     1.670.350,74</a:t>
            </a:r>
            <a:endParaRPr lang="pt-BR" sz="2200"/>
          </a:p>
          <a:p>
            <a:r>
              <a:rPr lang="pt-BR" sz="2200" b="1">
                <a:latin typeface="Arial" panose="020B0604020202020204" pitchFamily="34" charset="0"/>
                <a:cs typeface="Arial" panose="020B0604020202020204" pitchFamily="34" charset="0"/>
              </a:rPr>
              <a:t>        Total 					  R$ 254.917.419,36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6D04CB1-961C-7A86-92F5-AA90B5332917}"/>
              </a:ext>
            </a:extLst>
          </p:cNvPr>
          <p:cNvSpPr txBox="1"/>
          <p:nvPr/>
        </p:nvSpPr>
        <p:spPr>
          <a:xfrm>
            <a:off x="360897" y="3153532"/>
            <a:ext cx="835292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ATIVOS NÃO-CIRCULANTES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Bens Móveis			  	  R$         190.879,65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Bens Imóveis		 		  R$         551.685,45</a:t>
            </a:r>
          </a:p>
          <a:p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Softwares				  R$             2.262,00</a:t>
            </a:r>
            <a:b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200">
                <a:latin typeface="Arial" panose="020B0604020202020204" pitchFamily="34" charset="0"/>
                <a:cs typeface="Arial" panose="020B0604020202020204" pitchFamily="34" charset="0"/>
              </a:rPr>
              <a:t>        Depreciação      			 	- R$         307.535,12</a:t>
            </a:r>
            <a:endParaRPr lang="pt-BR" sz="2200"/>
          </a:p>
          <a:p>
            <a:r>
              <a:rPr lang="pt-BR" sz="2200" b="1">
                <a:latin typeface="Arial" panose="020B0604020202020204" pitchFamily="34" charset="0"/>
                <a:cs typeface="Arial" panose="020B0604020202020204" pitchFamily="34" charset="0"/>
              </a:rPr>
              <a:t>        Total 					  R$         437.291,98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FA963B9-0B36-76AD-5C22-FC6D681095A5}"/>
              </a:ext>
            </a:extLst>
          </p:cNvPr>
          <p:cNvSpPr txBox="1"/>
          <p:nvPr/>
        </p:nvSpPr>
        <p:spPr>
          <a:xfrm>
            <a:off x="395536" y="5282044"/>
            <a:ext cx="82809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>
                <a:latin typeface="Arial" panose="020B0604020202020204" pitchFamily="34" charset="0"/>
                <a:cs typeface="Arial" panose="020B0604020202020204" pitchFamily="34" charset="0"/>
              </a:rPr>
              <a:t>TOTAL GERAL 			    R$ 255.354.711,34</a:t>
            </a:r>
            <a:endParaRPr lang="pt-BR"/>
          </a:p>
        </p:txBody>
      </p:sp>
      <p:pic>
        <p:nvPicPr>
          <p:cNvPr id="3074" name="Picture 2" descr="Portal da Transparência">
            <a:extLst>
              <a:ext uri="{FF2B5EF4-FFF2-40B4-BE49-F238E27FC236}">
                <a16:creationId xmlns:a16="http://schemas.microsoft.com/office/drawing/2014/main" id="{3DB70D80-A354-03AE-AD72-2EB34D303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40" b="94521" l="9851" r="89851">
                        <a14:foregroundMark x1="36418" y1="2740" x2="36418" y2="2740"/>
                        <a14:foregroundMark x1="42985" y1="94521" x2="42985" y2="94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373215"/>
            <a:ext cx="3164091" cy="137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03496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13">
            <a:extLst>
              <a:ext uri="{FF2B5EF4-FFF2-40B4-BE49-F238E27FC236}">
                <a16:creationId xmlns:a16="http://schemas.microsoft.com/office/drawing/2014/main" id="{E30D058B-519F-1983-7FDD-A9BA9D394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COMPENSAÇÃO PREVIDENCIÁRIA</a:t>
            </a:r>
          </a:p>
        </p:txBody>
      </p:sp>
      <p:grpSp>
        <p:nvGrpSpPr>
          <p:cNvPr id="10" name="Agrupar 8">
            <a:extLst>
              <a:ext uri="{FF2B5EF4-FFF2-40B4-BE49-F238E27FC236}">
                <a16:creationId xmlns:a16="http://schemas.microsoft.com/office/drawing/2014/main" id="{BDA63986-3356-579B-3A37-24C965D8BB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36513" y="4149080"/>
            <a:ext cx="3076576" cy="2735262"/>
            <a:chOff x="179512" y="2826307"/>
            <a:chExt cx="4210738" cy="3742878"/>
          </a:xfrm>
        </p:grpSpPr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9C27115C-4667-6AAE-75C2-805F08A12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206" b="98162" l="2451" r="95752">
                          <a14:foregroundMark x1="10294" y1="50735" x2="10294" y2="50735"/>
                          <a14:foregroundMark x1="7026" y1="62868" x2="7026" y2="62868"/>
                          <a14:foregroundMark x1="2614" y1="76103" x2="2614" y2="76103"/>
                          <a14:foregroundMark x1="89869" y1="76287" x2="89869" y2="76287"/>
                          <a14:foregroundMark x1="91993" y1="59743" x2="91993" y2="59743"/>
                          <a14:foregroundMark x1="96078" y1="78125" x2="96078" y2="78125"/>
                          <a14:foregroundMark x1="51471" y1="9375" x2="51471" y2="9375"/>
                          <a14:foregroundMark x1="50490" y1="92463" x2="50490" y2="92463"/>
                          <a14:foregroundMark x1="43627" y1="98162" x2="43627" y2="98162"/>
                          <a14:foregroundMark x1="49020" y1="2206" x2="49020" y2="2206"/>
                          <a14:backgroundMark x1="82516" y1="44853" x2="82353" y2="512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826307"/>
              <a:ext cx="4210738" cy="3742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0567AB25-3EB1-DD81-B302-A8DED21023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0508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C52DC20D-1F6B-FE80-3C15-2EB2E23561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5182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57DCFF8D-2A7E-8F83-4322-30FE3BD045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1524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D872A315-0393-78EA-C1BE-79B810C7B0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9167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1105E45A-59D7-E512-E554-C07E0424B9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29205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3E8F6AD3-103B-FD6B-98FB-CCD44E3F00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73879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97271893-3304-E80D-5B12-1841278819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0221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4C9A245E-2DEF-29A7-A800-BC11D4545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47864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8" descr="Acordo - ícones de mãos e gestos grátis">
            <a:extLst>
              <a:ext uri="{FF2B5EF4-FFF2-40B4-BE49-F238E27FC236}">
                <a16:creationId xmlns:a16="http://schemas.microsoft.com/office/drawing/2014/main" id="{6FAF5556-D134-BC8D-07AB-CEE78C6B9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4948238"/>
            <a:ext cx="1985963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Agrupar 2">
            <a:extLst>
              <a:ext uri="{FF2B5EF4-FFF2-40B4-BE49-F238E27FC236}">
                <a16:creationId xmlns:a16="http://schemas.microsoft.com/office/drawing/2014/main" id="{5CED9F38-9E98-BA75-8919-6CB17A1F3086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4810125"/>
            <a:ext cx="1985962" cy="1985963"/>
            <a:chOff x="4277811" y="4810167"/>
            <a:chExt cx="1985989" cy="1985989"/>
          </a:xfrm>
        </p:grpSpPr>
        <p:pic>
          <p:nvPicPr>
            <p:cNvPr id="22" name="Picture 2" descr="Transferência de dinheiro - ícones de negócios e finanças grátis">
              <a:extLst>
                <a:ext uri="{FF2B5EF4-FFF2-40B4-BE49-F238E27FC236}">
                  <a16:creationId xmlns:a16="http://schemas.microsoft.com/office/drawing/2014/main" id="{16F354BC-8B7B-8313-4FF1-2C36DF612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7811" y="4810167"/>
              <a:ext cx="1985989" cy="1985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CaixaDeTexto 21">
              <a:extLst>
                <a:ext uri="{FF2B5EF4-FFF2-40B4-BE49-F238E27FC236}">
                  <a16:creationId xmlns:a16="http://schemas.microsoft.com/office/drawing/2014/main" id="{1A945497-7AB1-4368-913C-B9899B5717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3422" y="5338800"/>
              <a:ext cx="32840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  <p:sp>
          <p:nvSpPr>
            <p:cNvPr id="24" name="CaixaDeTexto 22">
              <a:extLst>
                <a:ext uri="{FF2B5EF4-FFF2-40B4-BE49-F238E27FC236}">
                  <a16:creationId xmlns:a16="http://schemas.microsoft.com/office/drawing/2014/main" id="{4E278A94-0E02-6814-DD10-A21669805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775" y="5338800"/>
              <a:ext cx="32840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</p:grpSp>
    </p:spTree>
    <p:extLst>
      <p:ext uri="{BB962C8B-B14F-4D97-AF65-F5344CB8AC3E}">
        <p14:creationId xmlns:p14="http://schemas.microsoft.com/office/powerpoint/2010/main" val="420776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6" descr="Logotipo&#10;&#10;Descrição gerada automaticamente">
            <a:extLst>
              <a:ext uri="{FF2B5EF4-FFF2-40B4-BE49-F238E27FC236}">
                <a16:creationId xmlns:a16="http://schemas.microsoft.com/office/drawing/2014/main" id="{4FA140BB-09C8-15FF-CF3C-A9A6553AE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20">
            <a:extLst>
              <a:ext uri="{FF2B5EF4-FFF2-40B4-BE49-F238E27FC236}">
                <a16:creationId xmlns:a16="http://schemas.microsoft.com/office/drawing/2014/main" id="{3BDC4D5C-0DB4-DB0D-757A-0FCB20201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7" name="CaixaDeTexto 7">
            <a:extLst>
              <a:ext uri="{FF2B5EF4-FFF2-40B4-BE49-F238E27FC236}">
                <a16:creationId xmlns:a16="http://schemas.microsoft.com/office/drawing/2014/main" id="{7B053B72-F00B-8AD5-65D2-D3E3A98DC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" y="116632"/>
            <a:ext cx="83588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RECEBIMENTO DA </a:t>
            </a:r>
          </a:p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COMPENSAÇÃO PREVIDENCIÁRIA </a:t>
            </a:r>
            <a:endParaRPr lang="pt-BR" altLang="pt-BR" sz="3600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EEDB6B56-CC27-31E4-32AD-05370A0CDB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599790"/>
              </p:ext>
            </p:extLst>
          </p:nvPr>
        </p:nvGraphicFramePr>
        <p:xfrm>
          <a:off x="631825" y="1433513"/>
          <a:ext cx="2260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966173" imgH="3497580" progId="Excel.Sheet.12">
                  <p:embed/>
                </p:oleObj>
              </mc:Choice>
              <mc:Fallback>
                <p:oleObj name="Worksheet" r:id="rId3" imgW="1966173" imgH="3497580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EEDB6B56-CC27-31E4-32AD-05370A0CDB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1825" y="1433513"/>
                        <a:ext cx="2260600" cy="416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FED9D6F6-B673-178A-6996-07C6339D6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946951"/>
              </p:ext>
            </p:extLst>
          </p:nvPr>
        </p:nvGraphicFramePr>
        <p:xfrm>
          <a:off x="5218113" y="1436688"/>
          <a:ext cx="1958975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1958517" imgH="2758613" progId="Excel.Sheet.12">
                  <p:embed/>
                </p:oleObj>
              </mc:Choice>
              <mc:Fallback>
                <p:oleObj name="Worksheet" r:id="rId5" imgW="1958517" imgH="2758613" progId="Excel.Sheet.12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FED9D6F6-B673-178A-6996-07C6339D6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8113" y="1436688"/>
                        <a:ext cx="1958975" cy="275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Imagem 1">
            <a:extLst>
              <a:ext uri="{FF2B5EF4-FFF2-40B4-BE49-F238E27FC236}">
                <a16:creationId xmlns:a16="http://schemas.microsoft.com/office/drawing/2014/main" id="{B57E65EA-E9A3-BC80-16B4-533B9455EA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2387" y="3933056"/>
            <a:ext cx="4898379" cy="223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DESPESA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Apple, Orçamento, Finanças, Despesas, App Store, Dívida, Dinheiro, Gestão  Financeira, conta, contabilidade, loja de aplicativos png | PNGWing">
            <a:extLst>
              <a:ext uri="{FF2B5EF4-FFF2-40B4-BE49-F238E27FC236}">
                <a16:creationId xmlns:a16="http://schemas.microsoft.com/office/drawing/2014/main" id="{3F29B271-754D-66D8-3010-A6A04FC4B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58" b="99805" l="10000" r="90000">
                        <a14:foregroundMark x1="37500" y1="16211" x2="48261" y2="5664"/>
                        <a14:foregroundMark x1="48261" y1="5664" x2="59565" y2="11133"/>
                        <a14:foregroundMark x1="59565" y1="11133" x2="68478" y2="24609"/>
                        <a14:foregroundMark x1="68478" y1="24609" x2="75978" y2="66016"/>
                        <a14:foregroundMark x1="75978" y1="66016" x2="59022" y2="86523"/>
                        <a14:foregroundMark x1="59022" y1="86523" x2="51413" y2="92188"/>
                        <a14:foregroundMark x1="51413" y1="92188" x2="44565" y2="93555"/>
                        <a14:foregroundMark x1="44565" y1="93555" x2="32609" y2="85547"/>
                        <a14:foregroundMark x1="68370" y1="57813" x2="56196" y2="61914"/>
                        <a14:foregroundMark x1="73913" y1="75195" x2="73913" y2="75195"/>
                        <a14:foregroundMark x1="74891" y1="71289" x2="70109" y2="77148"/>
                        <a14:foregroundMark x1="71413" y1="55273" x2="62065" y2="51172"/>
                        <a14:foregroundMark x1="29891" y1="10742" x2="33152" y2="9766"/>
                        <a14:foregroundMark x1="27609" y1="9570" x2="27609" y2="9570"/>
                        <a14:foregroundMark x1="28804" y1="9375" x2="28804" y2="9375"/>
                        <a14:foregroundMark x1="27826" y1="8984" x2="27826" y2="8984"/>
                        <a14:foregroundMark x1="27391" y1="8594" x2="27391" y2="8594"/>
                        <a14:foregroundMark x1="44457" y1="2734" x2="50978" y2="1953"/>
                        <a14:foregroundMark x1="50978" y1="1953" x2="56196" y2="2734"/>
                        <a14:foregroundMark x1="51304" y1="99805" x2="53587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393009"/>
            <a:ext cx="4478486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88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B1166C9-FDA9-0141-EF61-1D42026C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628800"/>
            <a:ext cx="9144000" cy="1143000"/>
          </a:xfrm>
        </p:spPr>
        <p:txBody>
          <a:bodyPr/>
          <a:lstStyle/>
          <a:p>
            <a:pPr eaLnBrk="1" hangingPunct="1"/>
            <a:br>
              <a:rPr lang="pt-BR" altLang="pt-BR" sz="4800" b="1" i="1"/>
            </a:br>
            <a:r>
              <a:rPr lang="pt-BR" altLang="pt-BR" sz="4800" b="1" i="1"/>
              <a:t>R$ 17.671.476,66</a:t>
            </a:r>
            <a:br>
              <a:rPr lang="pt-BR" altLang="pt-BR" sz="4800" b="1" i="1"/>
            </a:br>
            <a:r>
              <a:rPr lang="pt-BR" altLang="pt-BR" sz="2800" b="1" i="1">
                <a:solidFill>
                  <a:srgbClr val="006600"/>
                </a:solidFill>
              </a:rPr>
              <a:t>    </a:t>
            </a:r>
            <a:br>
              <a:rPr lang="pt-BR" altLang="pt-BR" sz="2800" b="1" i="1">
                <a:solidFill>
                  <a:srgbClr val="006600"/>
                </a:solidFill>
              </a:rPr>
            </a:br>
            <a:endParaRPr lang="pt-BR" altLang="pt-BR" sz="2800" b="1" i="1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908095FB-3E3B-8885-3C34-5788A2041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819C416C-0230-A2B9-9053-0156CECFC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7">
            <a:extLst>
              <a:ext uri="{FF2B5EF4-FFF2-40B4-BE49-F238E27FC236}">
                <a16:creationId xmlns:a16="http://schemas.microsoft.com/office/drawing/2014/main" id="{4793EE92-4376-FF7D-BF81-3DE21251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294541"/>
            <a:ext cx="96615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INATIVOS</a:t>
            </a:r>
            <a:endParaRPr lang="pt-BR" altLang="pt-BR" sz="480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E99D66C-DF54-DAC3-80AA-1170F1B1951D}"/>
              </a:ext>
            </a:extLst>
          </p:cNvPr>
          <p:cNvSpPr txBox="1"/>
          <p:nvPr/>
        </p:nvSpPr>
        <p:spPr>
          <a:xfrm>
            <a:off x="1043608" y="3429000"/>
            <a:ext cx="39897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2800" b="1" i="1"/>
              <a:t>No exercício de 2022 foram concedidas 29 Aposentadorias. Terminamos o exercício de 2022 com 372 servidores inativos.</a:t>
            </a:r>
            <a:endParaRPr lang="pt-BR"/>
          </a:p>
        </p:txBody>
      </p:sp>
      <p:pic>
        <p:nvPicPr>
          <p:cNvPr id="4098" name="Picture 2" descr="REAPOSENTAÇÃO:  DO (A) APOSENTADO (A) QUE CONTINUA A TRABALHAR E PODE TER DIREITO A APOSENTADORIA MAIS VANTAJOSA">
            <a:extLst>
              <a:ext uri="{FF2B5EF4-FFF2-40B4-BE49-F238E27FC236}">
                <a16:creationId xmlns:a16="http://schemas.microsoft.com/office/drawing/2014/main" id="{0050CAA4-8604-2D96-8376-909F8332D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395B9"/>
              </a:clrFrom>
              <a:clrTo>
                <a:srgbClr val="2395B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06" b="92962" l="9961" r="89844">
                        <a14:foregroundMark x1="39453" y1="8504" x2="39453" y2="8504"/>
                        <a14:foregroundMark x1="63086" y1="6745" x2="63086" y2="6745"/>
                        <a14:foregroundMark x1="38477" y1="5865" x2="38477" y2="5865"/>
                        <a14:foregroundMark x1="64258" y1="4839" x2="62500" y2="4252"/>
                        <a14:foregroundMark x1="33691" y1="91935" x2="36035" y2="89150"/>
                        <a14:foregroundMark x1="42285" y1="92082" x2="46582" y2="92669"/>
                        <a14:foregroundMark x1="52734" y1="92082" x2="57715" y2="91789"/>
                        <a14:foregroundMark x1="64258" y1="92375" x2="63477" y2="91935"/>
                        <a14:foregroundMark x1="33203" y1="92962" x2="33203" y2="92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53460"/>
            <a:ext cx="5976816" cy="39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4DDC6E1-3A26-30FE-C812-64A169FC1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1373885"/>
            <a:ext cx="8458200" cy="1143000"/>
          </a:xfrm>
        </p:spPr>
        <p:txBody>
          <a:bodyPr/>
          <a:lstStyle/>
          <a:p>
            <a:pPr eaLnBrk="1" hangingPunct="1"/>
            <a:r>
              <a:rPr lang="pt-BR" altLang="pt-BR" sz="4800" b="1" i="1"/>
              <a:t>     </a:t>
            </a:r>
            <a:br>
              <a:rPr lang="pt-BR" altLang="pt-BR" sz="4800" b="1" i="1">
                <a:solidFill>
                  <a:srgbClr val="006600"/>
                </a:solidFill>
              </a:rPr>
            </a:br>
            <a:br>
              <a:rPr lang="pt-BR" altLang="pt-BR" sz="4800" b="1" i="1"/>
            </a:br>
            <a:r>
              <a:rPr lang="pt-BR" altLang="pt-BR" sz="4800" b="1" i="1"/>
              <a:t>R$ 1.793.241,85</a:t>
            </a:r>
            <a:br>
              <a:rPr lang="pt-BR" altLang="pt-BR" sz="4800" b="1" i="1"/>
            </a:br>
            <a:br>
              <a:rPr lang="pt-BR" altLang="pt-BR" sz="4800" b="1" i="1"/>
            </a:br>
            <a:endParaRPr lang="pt-BR" altLang="pt-BR" sz="2800" b="1" i="1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3D9073C-5F69-2887-C2D8-A43332F50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51A16687-38F7-13A9-BE63-A487FBE40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4" name="Picture 2" descr="Pensionista - ícones de do utilizador grátis">
            <a:extLst>
              <a:ext uri="{FF2B5EF4-FFF2-40B4-BE49-F238E27FC236}">
                <a16:creationId xmlns:a16="http://schemas.microsoft.com/office/drawing/2014/main" id="{D28C4B70-A199-D9D2-3399-BB2413D07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3639"/>
            <a:ext cx="3734544" cy="373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C7FD5D7-10BC-32FD-B390-79B3CCB23916}"/>
              </a:ext>
            </a:extLst>
          </p:cNvPr>
          <p:cNvSpPr txBox="1"/>
          <p:nvPr/>
        </p:nvSpPr>
        <p:spPr>
          <a:xfrm>
            <a:off x="2019902" y="455389"/>
            <a:ext cx="51041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PENSIONISTAS</a:t>
            </a:r>
            <a:endParaRPr lang="pt-BR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9779E64-03E5-A0FE-FEF3-238854029C26}"/>
              </a:ext>
            </a:extLst>
          </p:cNvPr>
          <p:cNvSpPr txBox="1"/>
          <p:nvPr/>
        </p:nvSpPr>
        <p:spPr>
          <a:xfrm>
            <a:off x="4211960" y="3017001"/>
            <a:ext cx="46721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4800" b="1" i="1"/>
              <a:t> </a:t>
            </a:r>
            <a:r>
              <a:rPr lang="pt-BR" altLang="pt-BR" b="1" i="1"/>
              <a:t>No exercício de 2022 foram concedidas 13 Pensões por morte. Terminamos o exercício de 2022 com 84 pensionistas.</a:t>
            </a:r>
            <a:endParaRPr lang="pt-BR" b="1" i="1"/>
          </a:p>
        </p:txBody>
      </p:sp>
    </p:spTree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CBAB394-9F04-BAE7-CAC3-3C85730FDC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904" y="1556792"/>
            <a:ext cx="8915400" cy="1143000"/>
          </a:xfrm>
        </p:spPr>
        <p:txBody>
          <a:bodyPr/>
          <a:lstStyle/>
          <a:p>
            <a:pPr eaLnBrk="1" hangingPunct="1"/>
            <a:r>
              <a:rPr lang="pt-BR" altLang="pt-BR" b="1" i="1">
                <a:solidFill>
                  <a:schemeClr val="accent2"/>
                </a:solidFill>
              </a:rPr>
              <a:t>        </a:t>
            </a:r>
            <a:br>
              <a:rPr lang="pt-BR" altLang="pt-BR" sz="4000"/>
            </a:br>
            <a:br>
              <a:rPr lang="pt-BR" altLang="pt-BR" sz="4000"/>
            </a:br>
            <a:r>
              <a:rPr lang="pt-BR" altLang="pt-BR" sz="3600"/>
              <a:t>Salário Família 	-	  R$    1.355,28</a:t>
            </a:r>
            <a:br>
              <a:rPr lang="pt-BR" altLang="pt-BR" sz="3600"/>
            </a:br>
            <a:br>
              <a:rPr lang="pt-BR" altLang="pt-BR" sz="3600"/>
            </a:br>
            <a:r>
              <a:rPr lang="pt-BR" altLang="pt-BR" sz="3600"/>
              <a:t>		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0A87C57-979E-5A1E-5ED6-021424860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1AC00C4C-734C-BEC2-6F09-C56A3A191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FEEF719-7250-24BB-ECFA-8B5D1FA4CDA8}"/>
              </a:ext>
            </a:extLst>
          </p:cNvPr>
          <p:cNvSpPr txBox="1"/>
          <p:nvPr/>
        </p:nvSpPr>
        <p:spPr>
          <a:xfrm>
            <a:off x="1115220" y="397729"/>
            <a:ext cx="69127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OUTROS</a:t>
            </a:r>
            <a:r>
              <a:rPr lang="pt-BR" altLang="pt-BR" sz="2800" b="1" i="1">
                <a:solidFill>
                  <a:schemeClr val="accent2"/>
                </a:solidFill>
              </a:rPr>
              <a:t> </a:t>
            </a:r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lang="pt-BR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Salário-família: conheça seu direito!">
            <a:extLst>
              <a:ext uri="{FF2B5EF4-FFF2-40B4-BE49-F238E27FC236}">
                <a16:creationId xmlns:a16="http://schemas.microsoft.com/office/drawing/2014/main" id="{6E8CF027-869E-DA50-A4D4-AD935A7CFD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7" r="21502" b="12165"/>
          <a:stretch/>
        </p:blipFill>
        <p:spPr bwMode="auto">
          <a:xfrm>
            <a:off x="3216371" y="2564904"/>
            <a:ext cx="2711258" cy="419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2A18DA1-FA06-B0D8-6333-FE90719ACD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544" y="3573016"/>
            <a:ext cx="9144000" cy="228600"/>
          </a:xfrm>
        </p:spPr>
        <p:txBody>
          <a:bodyPr/>
          <a:lstStyle/>
          <a:p>
            <a:pPr algn="l" eaLnBrk="1" hangingPunct="1"/>
            <a:r>
              <a:rPr lang="pt-BR" altLang="pt-BR" b="1" dirty="0">
                <a:solidFill>
                  <a:schemeClr val="accent2"/>
                </a:solidFill>
              </a:rPr>
              <a:t>   </a:t>
            </a:r>
            <a:br>
              <a:rPr lang="pt-BR" altLang="pt-BR" b="1" dirty="0">
                <a:solidFill>
                  <a:schemeClr val="accent2"/>
                </a:solidFill>
              </a:rPr>
            </a:br>
            <a:r>
              <a:rPr lang="pt-BR" altLang="pt-BR" b="1" dirty="0">
                <a:solidFill>
                  <a:schemeClr val="accent2"/>
                </a:solidFill>
              </a:rPr>
              <a:t>    </a:t>
            </a:r>
            <a:br>
              <a:rPr lang="pt-BR" altLang="pt-BR" u="sng" dirty="0"/>
            </a:br>
            <a:br>
              <a:rPr lang="pt-BR" altLang="pt-BR" dirty="0"/>
            </a:br>
            <a:r>
              <a:rPr lang="pt-BR" altLang="pt-BR" sz="3200" dirty="0"/>
              <a:t>Manutenção	  			 R$   1.401.875,17</a:t>
            </a:r>
            <a:br>
              <a:rPr lang="pt-BR" altLang="pt-BR" sz="3200" dirty="0"/>
            </a:br>
            <a:r>
              <a:rPr lang="pt-BR" altLang="pt-BR" sz="2000" dirty="0"/>
              <a:t>Base de Cálculo (2022) =	R$  </a:t>
            </a:r>
            <a:r>
              <a:rPr lang="pt-BR" altLang="pt-BR" sz="2000" dirty="0">
                <a:highlight>
                  <a:srgbClr val="FFFF00"/>
                </a:highlight>
              </a:rPr>
              <a:t>72.965.247,16</a:t>
            </a:r>
            <a:br>
              <a:rPr lang="pt-BR" altLang="pt-BR" sz="2000" dirty="0"/>
            </a:br>
            <a:r>
              <a:rPr lang="pt-BR" altLang="pt-BR" sz="2000" dirty="0"/>
              <a:t>Limite </a:t>
            </a:r>
            <a:r>
              <a:rPr lang="pt-BR" altLang="pt-BR" sz="2000" dirty="0">
                <a:highlight>
                  <a:srgbClr val="FFFF00"/>
                </a:highlight>
              </a:rPr>
              <a:t>3</a:t>
            </a:r>
            <a:r>
              <a:rPr lang="pt-BR" altLang="pt-BR" sz="2000" dirty="0"/>
              <a:t>% =		R$    </a:t>
            </a:r>
            <a:r>
              <a:rPr lang="pt-BR" altLang="pt-BR" sz="2000" dirty="0">
                <a:highlight>
                  <a:srgbClr val="FFFF00"/>
                </a:highlight>
              </a:rPr>
              <a:t>2.188.956,00</a:t>
            </a:r>
            <a:br>
              <a:rPr lang="pt-BR" altLang="pt-BR" sz="2000" dirty="0"/>
            </a:br>
            <a:r>
              <a:rPr lang="pt-BR" altLang="pt-BR" sz="2000" dirty="0"/>
              <a:t>Valor gasto =		R$       1.401.875,17  (</a:t>
            </a:r>
            <a:r>
              <a:rPr lang="pt-BR" altLang="pt-BR" sz="2000" dirty="0">
                <a:highlight>
                  <a:srgbClr val="FFFF00"/>
                </a:highlight>
              </a:rPr>
              <a:t>1,92</a:t>
            </a:r>
            <a:r>
              <a:rPr lang="pt-BR" altLang="pt-BR" sz="2000" dirty="0"/>
              <a:t>%)</a:t>
            </a:r>
            <a:br>
              <a:rPr lang="pt-BR" altLang="pt-BR" sz="3200" dirty="0"/>
            </a:br>
            <a:br>
              <a:rPr lang="pt-BR" altLang="pt-BR" sz="2800" dirty="0"/>
            </a:br>
            <a:endParaRPr lang="pt-BR" altLang="pt-BR" dirty="0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1C929891-8D73-E510-53CE-03D938F45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B198427-73B8-1725-670B-045166300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31A03C6-14C8-0BC5-FD31-DCB80C5E509C}"/>
              </a:ext>
            </a:extLst>
          </p:cNvPr>
          <p:cNvSpPr txBox="1"/>
          <p:nvPr/>
        </p:nvSpPr>
        <p:spPr>
          <a:xfrm>
            <a:off x="-78643" y="188640"/>
            <a:ext cx="930128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pt-BR" altLang="pt-BR"/>
              <a:t>DESPESAS </a:t>
            </a:r>
          </a:p>
          <a:p>
            <a:pPr algn="ctr"/>
            <a:r>
              <a:rPr lang="pt-BR" altLang="pt-BR"/>
              <a:t>ADMINISTRATIVAS</a:t>
            </a:r>
            <a:br>
              <a:rPr lang="pt-BR" altLang="pt-BR"/>
            </a:br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B69A714-D054-3C8F-D48C-C603F1498C0B}"/>
              </a:ext>
            </a:extLst>
          </p:cNvPr>
          <p:cNvSpPr txBox="1"/>
          <p:nvPr/>
        </p:nvSpPr>
        <p:spPr>
          <a:xfrm>
            <a:off x="106607" y="1891605"/>
            <a:ext cx="893078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u="sng">
                <a:solidFill>
                  <a:schemeClr val="accent2"/>
                </a:solidFill>
              </a:rPr>
              <a:t>(Limitado a 3% do valor total das remunerações</a:t>
            </a:r>
            <a:r>
              <a:rPr lang="pt-BR" altLang="pt-BR" b="1" u="sng">
                <a:solidFill>
                  <a:schemeClr val="accent2"/>
                </a:solidFill>
              </a:rPr>
              <a:t> </a:t>
            </a:r>
            <a:r>
              <a:rPr lang="pt-BR" altLang="pt-BR" sz="2800" b="1" u="sng">
                <a:solidFill>
                  <a:schemeClr val="accent2"/>
                </a:solidFill>
              </a:rPr>
              <a:t>dos segurados ativos vinculados ao Regime Próprio, relativo ao exercício anterior)</a:t>
            </a:r>
            <a:endParaRPr lang="pt-BR"/>
          </a:p>
        </p:txBody>
      </p:sp>
      <p:pic>
        <p:nvPicPr>
          <p:cNvPr id="6148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FD4EC0BA-F446-BD6E-2FC1-597290F79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29"/>
          <a:stretch/>
        </p:blipFill>
        <p:spPr bwMode="auto">
          <a:xfrm>
            <a:off x="5425294" y="4184226"/>
            <a:ext cx="3797349" cy="259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7D9C4361-0481-DFA7-F474-3D80CEDED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092" b="98621" l="65548" r="84000">
                        <a14:foregroundMark x1="77419" y1="77241" x2="77419" y2="77241"/>
                        <a14:foregroundMark x1="76387" y1="86897" x2="76387" y2="86897"/>
                        <a14:foregroundMark x1="72645" y1="79770" x2="80387" y2="82759"/>
                        <a14:foregroundMark x1="73161" y1="78161" x2="80774" y2="78851"/>
                        <a14:foregroundMark x1="72645" y1="78161" x2="77419" y2="97011"/>
                        <a14:foregroundMark x1="77419" y1="97011" x2="80774" y2="83218"/>
                        <a14:foregroundMark x1="81032" y1="79310" x2="73677" y2="92644"/>
                        <a14:foregroundMark x1="73677" y1="92644" x2="72258" y2="85287"/>
                        <a14:foregroundMark x1="72387" y1="84138" x2="70452" y2="96322"/>
                        <a14:foregroundMark x1="72645" y1="78621" x2="80387" y2="95402"/>
                        <a14:foregroundMark x1="80387" y1="95402" x2="73548" y2="97011"/>
                        <a14:foregroundMark x1="72903" y1="96782" x2="74968" y2="98621"/>
                        <a14:foregroundMark x1="79484" y1="81379" x2="77548" y2="97241"/>
                        <a14:foregroundMark x1="84258" y1="86437" x2="82065" y2="95172"/>
                        <a14:foregroundMark x1="81032" y1="84138" x2="80516" y2="97241"/>
                        <a14:foregroundMark x1="72774" y1="80000" x2="81677" y2="78621"/>
                        <a14:foregroundMark x1="72129" y1="79080" x2="65677" y2="76552"/>
                        <a14:foregroundMark x1="78581" y1="76782" x2="78581" y2="76782"/>
                        <a14:foregroundMark x1="75742" y1="76782" x2="75742" y2="76782"/>
                        <a14:foregroundMark x1="77419" y1="76092" x2="77419" y2="76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38" t="74939" r="17429" b="-1"/>
          <a:stretch/>
        </p:blipFill>
        <p:spPr bwMode="auto">
          <a:xfrm>
            <a:off x="8919765" y="6237312"/>
            <a:ext cx="548779" cy="65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27B5ACA2-463F-F579-6E09-ADDF39BDB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FEEE90B-1F47-64A5-0278-F165AB12A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4070A65-B218-3830-C736-F69DD6A5A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17277"/>
            <a:ext cx="7848476" cy="628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>
            <a:extLst>
              <a:ext uri="{FF2B5EF4-FFF2-40B4-BE49-F238E27FC236}">
                <a16:creationId xmlns:a16="http://schemas.microsoft.com/office/drawing/2014/main" id="{C10E7D68-D70A-447C-A424-68F693AA38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4099" name="Subtítulo 2">
            <a:extLst>
              <a:ext uri="{FF2B5EF4-FFF2-40B4-BE49-F238E27FC236}">
                <a16:creationId xmlns:a16="http://schemas.microsoft.com/office/drawing/2014/main" id="{83B4CE07-78F6-3C69-7923-86BDB81903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0913" y="812800"/>
            <a:ext cx="7232650" cy="1752600"/>
          </a:xfrm>
        </p:spPr>
        <p:txBody>
          <a:bodyPr/>
          <a:lstStyle/>
          <a:p>
            <a:r>
              <a:rPr lang="pt-BR" altLang="pt-BR"/>
              <a:t>01 de Janeiro a 31 de Dezembro 2022</a:t>
            </a:r>
            <a:br>
              <a:rPr lang="pt-BR" altLang="pt-BR"/>
            </a:br>
            <a:r>
              <a:rPr lang="pt-BR" altLang="pt-BR" sz="2400" b="1"/>
              <a:t>Considerando </a:t>
            </a:r>
            <a:r>
              <a:rPr lang="pt-BR" altLang="pt-BR" sz="2400"/>
              <a:t>a remuneração das aplicações financeiras</a:t>
            </a:r>
            <a:endParaRPr lang="pt-BR" altLang="pt-BR"/>
          </a:p>
        </p:txBody>
      </p:sp>
      <p:graphicFrame>
        <p:nvGraphicFramePr>
          <p:cNvPr id="4100" name="Objeto 8">
            <a:extLst>
              <a:ext uri="{FF2B5EF4-FFF2-40B4-BE49-F238E27FC236}">
                <a16:creationId xmlns:a16="http://schemas.microsoft.com/office/drawing/2014/main" id="{7C7D5F34-071A-1E0E-3B06-B00CECBBE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461092"/>
              </p:ext>
            </p:extLst>
          </p:nvPr>
        </p:nvGraphicFramePr>
        <p:xfrm>
          <a:off x="1400175" y="1928813"/>
          <a:ext cx="6334125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334239" imgH="2124148" progId="Excel.Sheet.8">
                  <p:embed/>
                </p:oleObj>
              </mc:Choice>
              <mc:Fallback>
                <p:oleObj name="Worksheet" r:id="rId2" imgW="6334239" imgH="2124148" progId="Excel.Sheet.8">
                  <p:embed/>
                  <p:pic>
                    <p:nvPicPr>
                      <p:cNvPr id="4100" name="Objeto 8">
                        <a:extLst>
                          <a:ext uri="{FF2B5EF4-FFF2-40B4-BE49-F238E27FC236}">
                            <a16:creationId xmlns:a16="http://schemas.microsoft.com/office/drawing/2014/main" id="{7C7D5F34-071A-1E0E-3B06-B00CECBBEC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1928813"/>
                        <a:ext cx="6334125" cy="207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to 11">
            <a:extLst>
              <a:ext uri="{FF2B5EF4-FFF2-40B4-BE49-F238E27FC236}">
                <a16:creationId xmlns:a16="http://schemas.microsoft.com/office/drawing/2014/main" id="{0F7D59EC-7E0E-091E-3AE2-2CDEE5F62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891674"/>
              </p:ext>
            </p:extLst>
          </p:nvPr>
        </p:nvGraphicFramePr>
        <p:xfrm>
          <a:off x="3786188" y="4508500"/>
          <a:ext cx="398462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985083" imgH="601949" progId="Excel.Sheet.8">
                  <p:embed/>
                </p:oleObj>
              </mc:Choice>
              <mc:Fallback>
                <p:oleObj name="Worksheet" r:id="rId4" imgW="3985083" imgH="601949" progId="Excel.Sheet.8">
                  <p:embed/>
                  <p:pic>
                    <p:nvPicPr>
                      <p:cNvPr id="4101" name="Objeto 11">
                        <a:extLst>
                          <a:ext uri="{FF2B5EF4-FFF2-40B4-BE49-F238E27FC236}">
                            <a16:creationId xmlns:a16="http://schemas.microsoft.com/office/drawing/2014/main" id="{0F7D59EC-7E0E-091E-3AE2-2CDEE5F627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4508500"/>
                        <a:ext cx="3984625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tângulo 20">
            <a:extLst>
              <a:ext uri="{FF2B5EF4-FFF2-40B4-BE49-F238E27FC236}">
                <a16:creationId xmlns:a16="http://schemas.microsoft.com/office/drawing/2014/main" id="{AABE4538-43C4-DCB1-3BAD-F7C114D6D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4104" name="Imagem 2">
            <a:extLst>
              <a:ext uri="{FF2B5EF4-FFF2-40B4-BE49-F238E27FC236}">
                <a16:creationId xmlns:a16="http://schemas.microsoft.com/office/drawing/2014/main" id="{80193AC7-4F9B-849D-E183-32B42036D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4149725"/>
            <a:ext cx="4318000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F236A309-9F72-1BED-980D-74845AB7C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97D6609D-343E-4C70-6579-5D52F082A3D2}"/>
              </a:ext>
            </a:extLst>
          </p:cNvPr>
          <p:cNvGrpSpPr/>
          <p:nvPr/>
        </p:nvGrpSpPr>
        <p:grpSpPr>
          <a:xfrm>
            <a:off x="693864" y="425459"/>
            <a:ext cx="5616624" cy="2880320"/>
            <a:chOff x="1889918" y="2780928"/>
            <a:chExt cx="5111750" cy="2160240"/>
          </a:xfrm>
        </p:grpSpPr>
        <p:pic>
          <p:nvPicPr>
            <p:cNvPr id="14339" name="Imagem 1">
              <a:extLst>
                <a:ext uri="{FF2B5EF4-FFF2-40B4-BE49-F238E27FC236}">
                  <a16:creationId xmlns:a16="http://schemas.microsoft.com/office/drawing/2014/main" id="{AC92E427-110F-43EC-ED2B-EF79FD7811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6"/>
            <a:stretch/>
          </p:blipFill>
          <p:spPr bwMode="auto">
            <a:xfrm>
              <a:off x="1889918" y="2780928"/>
              <a:ext cx="5111750" cy="19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Imagem 1">
              <a:extLst>
                <a:ext uri="{FF2B5EF4-FFF2-40B4-BE49-F238E27FC236}">
                  <a16:creationId xmlns:a16="http://schemas.microsoft.com/office/drawing/2014/main" id="{89B85798-E097-6EBA-A085-481356E33F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445"/>
            <a:stretch/>
          </p:blipFill>
          <p:spPr bwMode="auto">
            <a:xfrm>
              <a:off x="1889918" y="4725144"/>
              <a:ext cx="5111750" cy="2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Imagem 16" descr="Logotipo&#10;&#10;Descrição gerada automaticamente">
            <a:extLst>
              <a:ext uri="{FF2B5EF4-FFF2-40B4-BE49-F238E27FC236}">
                <a16:creationId xmlns:a16="http://schemas.microsoft.com/office/drawing/2014/main" id="{C0E1957C-44BC-7F9D-644B-BA87169A9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20">
            <a:extLst>
              <a:ext uri="{FF2B5EF4-FFF2-40B4-BE49-F238E27FC236}">
                <a16:creationId xmlns:a16="http://schemas.microsoft.com/office/drawing/2014/main" id="{50FD9B44-3815-84CF-462A-820176845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F9DD9CB-BDF3-23DD-3521-A4E81D4ED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816" y="3093904"/>
            <a:ext cx="7884368" cy="343144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FCF45B54-460E-3377-84B6-88B8344FA6DE}"/>
              </a:ext>
            </a:extLst>
          </p:cNvPr>
          <p:cNvSpPr txBox="1"/>
          <p:nvPr/>
        </p:nvSpPr>
        <p:spPr>
          <a:xfrm>
            <a:off x="6403726" y="6536377"/>
            <a:ext cx="22007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200"/>
              <a:t>*Escala logarítmica de base 10</a:t>
            </a: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752B477-089C-4157-F952-70A3D16834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85800"/>
            <a:ext cx="895350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C9FA6F5-76EC-DCA0-B445-031FD8271A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844824"/>
            <a:ext cx="8382000" cy="3011488"/>
          </a:xfrm>
        </p:spPr>
        <p:txBody>
          <a:bodyPr/>
          <a:lstStyle/>
          <a:p>
            <a:pPr eaLnBrk="1" hangingPunct="1"/>
            <a:r>
              <a:rPr lang="pt-BR" altLang="pt-BR"/>
              <a:t>NÃO CONSIDERANDO A RENTABILIDADE FINANCEIRA</a:t>
            </a:r>
          </a:p>
          <a:p>
            <a:pPr algn="l" eaLnBrk="1" hangingPunct="1"/>
            <a:r>
              <a:rPr lang="pt-BR" altLang="pt-BR"/>
              <a:t>Receitas Arrecadadas		R$ 30.508.423,04</a:t>
            </a:r>
          </a:p>
          <a:p>
            <a:pPr algn="l" eaLnBrk="1" hangingPunct="1"/>
            <a:r>
              <a:rPr lang="pt-BR" altLang="pt-BR"/>
              <a:t>Despesas Realizadas		R$ 21.021.375,40</a:t>
            </a:r>
          </a:p>
          <a:p>
            <a:pPr algn="l" eaLnBrk="1" hangingPunct="1"/>
            <a:r>
              <a:rPr lang="pt-BR" altLang="pt-BR"/>
              <a:t>Superávit verificado		R$   9.487.047,64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A3EA227-19E5-5B8F-89B6-8FB35DFCC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336A1401-3CCC-A6F5-DCD1-8F1BC27F5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0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8EE824A5-25DD-03C4-0444-EC6FEB3F4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7408F0B3-0B62-DE6E-28C2-38863A6B90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76672"/>
            <a:ext cx="8953500" cy="1143000"/>
          </a:xfrm>
        </p:spPr>
        <p:txBody>
          <a:bodyPr/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916832"/>
            <a:ext cx="8382000" cy="2362200"/>
          </a:xfrm>
        </p:spPr>
        <p:txBody>
          <a:bodyPr/>
          <a:lstStyle/>
          <a:p>
            <a:pPr eaLnBrk="1" hangingPunct="1"/>
            <a:r>
              <a:rPr lang="pt-BR" altLang="pt-BR"/>
              <a:t>CONSIDERANDO A RENTABILIDADE FINANCEIRA </a:t>
            </a:r>
          </a:p>
          <a:p>
            <a:pPr algn="l" eaLnBrk="1" hangingPunct="1"/>
            <a:r>
              <a:rPr lang="pt-BR" altLang="pt-BR"/>
              <a:t>Receitas Arrecadadas		R$ 35.604.468,10</a:t>
            </a:r>
          </a:p>
          <a:p>
            <a:pPr algn="l" eaLnBrk="1" hangingPunct="1"/>
            <a:r>
              <a:rPr lang="pt-BR" altLang="pt-BR"/>
              <a:t>Despesas Realizadas		R$ 21.021.375,40</a:t>
            </a:r>
          </a:p>
          <a:p>
            <a:pPr algn="l" eaLnBrk="1" hangingPunct="1"/>
            <a:r>
              <a:rPr lang="pt-BR" altLang="pt-BR"/>
              <a:t>Superávit verificado		R$ 14.583.092,70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5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93F06773-0642-997D-4069-32C1BA841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Ícone&#10;&#10;Descrição gerada automaticamente com confiança média">
            <a:extLst>
              <a:ext uri="{FF2B5EF4-FFF2-40B4-BE49-F238E27FC236}">
                <a16:creationId xmlns:a16="http://schemas.microsoft.com/office/drawing/2014/main" id="{8FD83830-31A3-64B4-22B2-75B1277A83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08920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CARTEIRA DE INVESTIMENTOS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194" name="Picture 2" descr="Como montar a sua carteira de investimentos ideal">
            <a:extLst>
              <a:ext uri="{FF2B5EF4-FFF2-40B4-BE49-F238E27FC236}">
                <a16:creationId xmlns:a16="http://schemas.microsoft.com/office/drawing/2014/main" id="{EF05F86B-F7CF-0F58-C1B9-FB92347E1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259" l="10000" r="90000">
                        <a14:foregroundMark x1="15521" y1="94259" x2="15521" y2="94259"/>
                        <a14:foregroundMark x1="41771" y1="85741" x2="50781" y2="84444"/>
                        <a14:foregroundMark x1="50781" y1="84444" x2="58542" y2="85370"/>
                        <a14:foregroundMark x1="41667" y1="39630" x2="41667" y2="39630"/>
                        <a14:foregroundMark x1="46875" y1="46667" x2="46875" y2="50556"/>
                        <a14:foregroundMark x1="41771" y1="39630" x2="43229" y2="38519"/>
                        <a14:foregroundMark x1="56875" y1="35185" x2="55625" y2="46481"/>
                        <a14:foregroundMark x1="46667" y1="46852" x2="46146" y2="51852"/>
                        <a14:foregroundMark x1="46875" y1="51852" x2="46875" y2="51852"/>
                        <a14:foregroundMark x1="46875" y1="47037" x2="47083" y2="52407"/>
                        <a14:foregroundMark x1="47292" y1="47222" x2="47813" y2="48148"/>
                        <a14:foregroundMark x1="59062" y1="85741" x2="59062" y2="85741"/>
                        <a14:foregroundMark x1="57396" y1="85741" x2="59479" y2="85556"/>
                        <a14:backgroundMark x1="32188" y1="21111" x2="39010" y2="21204"/>
                        <a14:backgroundMark x1="39010" y1="21204" x2="47188" y2="19815"/>
                        <a14:backgroundMark x1="47188" y1="19815" x2="47396" y2="19815"/>
                        <a14:backgroundMark x1="36146" y1="60370" x2="36146" y2="60370"/>
                        <a14:backgroundMark x1="37708" y1="60741" x2="36875" y2="65926"/>
                        <a14:backgroundMark x1="68021" y1="44444" x2="70000" y2="50370"/>
                        <a14:backgroundMark x1="65729" y1="76111" x2="75208" y2="73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2" y="2749996"/>
            <a:ext cx="8375915" cy="47114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58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AE115AE5-6C54-65CC-DE17-1D9D295F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F7CAE8F0-CB34-FA2B-1A41-87E70E145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A92EBE7-30B5-6AE4-8257-038CDFE1ACBF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DEMONSTRATIVO DE RETORNO DOS INVESTIMENTOS EM 2021</a:t>
            </a:r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55AD0BE-BE0B-FE98-368B-F9D9CB23CFCC}"/>
              </a:ext>
            </a:extLst>
          </p:cNvPr>
          <p:cNvSpPr txBox="1"/>
          <p:nvPr/>
        </p:nvSpPr>
        <p:spPr>
          <a:xfrm>
            <a:off x="356627" y="1400320"/>
            <a:ext cx="84307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RETORNO: 5,82%     META: 10,94%    ATINGIMENTO: -5,12%</a:t>
            </a: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23C33DB5-32A1-68A2-9EE1-6D5CF4A4D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714417"/>
              </p:ext>
            </p:extLst>
          </p:nvPr>
        </p:nvGraphicFramePr>
        <p:xfrm>
          <a:off x="356627" y="1783222"/>
          <a:ext cx="8535852" cy="4114803"/>
        </p:xfrm>
        <a:graphic>
          <a:graphicData uri="http://schemas.openxmlformats.org/drawingml/2006/table">
            <a:tbl>
              <a:tblPr/>
              <a:tblGrid>
                <a:gridCol w="656604">
                  <a:extLst>
                    <a:ext uri="{9D8B030D-6E8A-4147-A177-3AD203B41FA5}">
                      <a16:colId xmlns:a16="http://schemas.microsoft.com/office/drawing/2014/main" val="1328481978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2839845882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4292156486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4165494362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3377506630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1004462459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3596191951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1285399358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3872358857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3618382544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387873398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860398083"/>
                    </a:ext>
                  </a:extLst>
                </a:gridCol>
                <a:gridCol w="656604">
                  <a:extLst>
                    <a:ext uri="{9D8B030D-6E8A-4147-A177-3AD203B41FA5}">
                      <a16:colId xmlns:a16="http://schemas.microsoft.com/office/drawing/2014/main" val="2033821672"/>
                    </a:ext>
                  </a:extLst>
                </a:gridCol>
              </a:tblGrid>
              <a:tr h="374925"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Mês</a:t>
                      </a:r>
                    </a:p>
                  </a:txBody>
                  <a:tcPr marL="18746" marR="18746" marT="18746" marB="18746" anchor="b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Saldo Anterior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Aplicações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Resgates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Saldo no Mês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Retorno ($)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Retorno Acum ($)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Retorno Mês 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Retorno Acum 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Meta Mês(%)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Meta Acum 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Gap Acum 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600" b="0">
                          <a:solidFill>
                            <a:srgbClr val="878787"/>
                          </a:solidFill>
                          <a:effectLst/>
                          <a:latin typeface="Arial" panose="020B0604020202020204" pitchFamily="34" charset="0"/>
                        </a:rPr>
                        <a:t>VaR (%)</a:t>
                      </a:r>
                    </a:p>
                  </a:txBody>
                  <a:tcPr marL="18746" marR="18746" marT="18746" marB="18746" anchor="b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041509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Janeiro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228.798.884,02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438.000,00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230.250.586,36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1.013.702,34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1.013.702,34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0,44%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0,44%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0,94%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0,94%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47,00%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2,60%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883571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Fevereiro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230.250.586,36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1.800.000,00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1.293.687,93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231.909.040,26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1.152.141,83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2.165.844,17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0,50%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0,94%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1,37%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2,33%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40,54%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2,15%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689622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Março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231.909.040,26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2.248.236,63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1.854.000,00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238.523.995,81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6.220.718,92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8.386.563,09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2,68%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3,65%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2,04%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4,42%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82,51%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3,14%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11424"/>
                  </a:ext>
                </a:extLst>
              </a:tr>
              <a:tr h="374925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Abril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238.523.995,81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2.020.000,00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1.413.300,00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237.398.224,51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-1.732.471,30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6.654.091,79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-0,72%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2,90%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1,42%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5,91%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49,02%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2,62%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56009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Maio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237.398.224,51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45.095.684,69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44.687.294,69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240.571.309,91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2.764.695,40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9.418.787,19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1,16%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4,09%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0,89%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6,85%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59,74%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2,51%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103347"/>
                  </a:ext>
                </a:extLst>
              </a:tr>
              <a:tr h="374925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Junho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240.571.309,91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1.839.817,08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2.139.600,00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237.126.216,26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-3.145.310,73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6.273.476,46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-1,31%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2,73%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1,07%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7,99%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34,16%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2,39%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745322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Julho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237.126.216,26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38.459.461,80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38.109.000,00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239.840.766,51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2.364.088,45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8.637.564,91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1,00%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3,75%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-0,28%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7,69%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48,83%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2,09%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977615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Agosto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239.840.766,51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8.218.138,75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7.063.133,48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243.526.629,00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2.530.857,22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11.168.422,13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1,05%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4,84%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0,08%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7,77%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62,35%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2,49%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412003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Setembro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243.526.629,00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2.283.107,90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1.511.000,00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245.448.062,11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1.149.325,21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12.317.747,34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0,47%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5,34%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0,11%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7,88%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67,69%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2,75%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784409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Outubro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245.448.062,11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29.824.859,34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28.934.000,79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251.429.741,06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5.090.820,40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17.408.567,74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2,07%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7,51%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0,97%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8,93%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84,11%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3,34%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082229"/>
                  </a:ext>
                </a:extLst>
              </a:tr>
              <a:tr h="374925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Novembro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251.429.741,06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2.628.313,31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1.948.903,04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245.419.155,73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-6.689.995,60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10.718.572,14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FF0000"/>
                          </a:solidFill>
                          <a:effectLst/>
                        </a:rPr>
                        <a:t>-2,65%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4,66%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0,79%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9,79%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47,58%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4,34%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521548"/>
                  </a:ext>
                </a:extLst>
              </a:tr>
              <a:tr h="290567">
                <a:tc>
                  <a:txBody>
                    <a:bodyPr/>
                    <a:lstStyle/>
                    <a:p>
                      <a:pPr fontAlgn="t"/>
                      <a:r>
                        <a:rPr lang="pt-BR" sz="600">
                          <a:effectLst/>
                        </a:rPr>
                        <a:t>Dezembro</a:t>
                      </a:r>
                    </a:p>
                  </a:txBody>
                  <a:tcPr marL="18746" marR="18746" marT="18746" marB="18746">
                    <a:lnL>
                      <a:noFill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245.419.155,73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9.612.680,65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3.838.000,00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253.978.503,41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2.784.667,03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13.503.239,17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2A8827"/>
                          </a:solidFill>
                          <a:effectLst/>
                        </a:rPr>
                        <a:t>1,11%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solidFill>
                            <a:srgbClr val="0000FF"/>
                          </a:solidFill>
                          <a:effectLst/>
                        </a:rPr>
                        <a:t>5,82%</a:t>
                      </a:r>
                      <a:endParaRPr lang="pt-BR" sz="600">
                        <a:effectLst/>
                      </a:endParaRP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1,04%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10,94%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53,22%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>
                          <a:effectLst/>
                        </a:rPr>
                        <a:t>2,45%</a:t>
                      </a:r>
                    </a:p>
                  </a:txBody>
                  <a:tcPr marL="18746" marR="18746" marT="18746" marB="18746">
                    <a:lnL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90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814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BBF3502-3169-2278-354E-3DE5C7775ADC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altLang="pt-BR"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RESUMO DA CARTEIRA DE </a:t>
            </a:r>
          </a:p>
          <a:p>
            <a:pPr algn="ctr"/>
            <a:r>
              <a:rPr lang="pt-BR" altLang="pt-BR" sz="2800" b="1" kern="1200">
                <a:latin typeface="Arial"/>
                <a:cs typeface="Arial"/>
              </a:rPr>
              <a:t>INVESTIMENTO - </a:t>
            </a:r>
            <a:r>
              <a:rPr lang="pt-BR" altLang="pt-BR" b="1">
                <a:latin typeface="Arial"/>
                <a:cs typeface="Arial"/>
              </a:rPr>
              <a:t>31/12/2022</a:t>
            </a:r>
            <a:endParaRPr lang="pt-BR" altLang="pt-BR" sz="2800" b="1" kern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D39D6F4-44BE-E846-5ACA-9B26E48CDDD0}"/>
              </a:ext>
            </a:extLst>
          </p:cNvPr>
          <p:cNvSpPr txBox="1"/>
          <p:nvPr/>
        </p:nvSpPr>
        <p:spPr>
          <a:xfrm>
            <a:off x="647564" y="1536174"/>
            <a:ext cx="78488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TÍTULOS PÚBLICOS				R$     7.901.699,81</a:t>
            </a:r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FUNDO DE INVEST. RENDA FIXA		R$ 208.493.244,38</a:t>
            </a:r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RENDA VARIÁVEL 				R$   44.041.669,78</a:t>
            </a:r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INVESTIMENTOS NO EXTERIOR		R$     2.370.296,95</a:t>
            </a:r>
          </a:p>
          <a:p>
            <a:pPr algn="just" eaLnBrk="1" hangingPunct="1"/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TOTAL INVESTIMENTO			R$ 262.806.910,92</a:t>
            </a:r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  <a:t>CONTA MOVIMENTO				R$          11.893,13</a:t>
            </a:r>
          </a:p>
          <a:p>
            <a:pPr algn="just" eaLnBrk="1" hangingPunct="1"/>
            <a:br>
              <a:rPr lang="pt-BR" altLang="pt-BR" sz="20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0B63B6-2F88-55AC-A9C4-132F2CA6DE20}"/>
              </a:ext>
            </a:extLst>
          </p:cNvPr>
          <p:cNvSpPr txBox="1"/>
          <p:nvPr/>
        </p:nvSpPr>
        <p:spPr>
          <a:xfrm>
            <a:off x="647564" y="3676962"/>
            <a:ext cx="8568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2000" b="1">
                <a:latin typeface="Arial" panose="020B0604020202020204" pitchFamily="34" charset="0"/>
                <a:cs typeface="Arial" panose="020B0604020202020204" pitchFamily="34" charset="0"/>
              </a:rPr>
              <a:t>TOTAL GERAL					R$ 262.818.804,05</a:t>
            </a:r>
            <a:endParaRPr lang="pt-BR" sz="200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DB9812FC-08DE-18C1-97AB-93F97121FDF8}"/>
              </a:ext>
            </a:extLst>
          </p:cNvPr>
          <p:cNvCxnSpPr/>
          <p:nvPr/>
        </p:nvCxnSpPr>
        <p:spPr bwMode="auto">
          <a:xfrm>
            <a:off x="6120172" y="3717032"/>
            <a:ext cx="234026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Imagem 13" descr="Imagem digital fictícia de person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AF8A3551-9361-E8A6-CCCF-13508D1CC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6827" y="4023062"/>
            <a:ext cx="3431338" cy="2862322"/>
          </a:xfrm>
          <a:prstGeom prst="rect">
            <a:avLst/>
          </a:prstGeom>
        </p:spPr>
      </p:pic>
      <p:pic>
        <p:nvPicPr>
          <p:cNvPr id="16" name="Imagem 15" descr="Fundo preto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F4EC6B56-F62B-F30E-2CCF-A1E2CB23D1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20203"/>
              </a:clrFrom>
              <a:clrTo>
                <a:srgbClr val="0202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3067" flipH="1">
            <a:off x="-718047" y="4749381"/>
            <a:ext cx="4027530" cy="241651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4794" y="4653136"/>
            <a:ext cx="3150006" cy="220486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2279A49-5057-22B1-A5F4-B7D219131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19969">
            <a:off x="2721753" y="3732480"/>
            <a:ext cx="3700495" cy="37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7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415131" y="332656"/>
            <a:ext cx="8953500" cy="1143000"/>
          </a:xfrm>
        </p:spPr>
        <p:txBody>
          <a:bodyPr/>
          <a:lstStyle/>
          <a:p>
            <a:r>
              <a:rPr lang="pt-BR" altLang="pt-BR" sz="3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05036" y="2780928"/>
            <a:ext cx="7733928" cy="2362200"/>
          </a:xfrm>
        </p:spPr>
        <p:txBody>
          <a:bodyPr/>
          <a:lstStyle/>
          <a:p>
            <a:pPr algn="l" eaLnBrk="1" hangingPunct="1"/>
            <a:r>
              <a:rPr lang="pt-BR" altLang="pt-BR"/>
              <a:t>Consulta pública em: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/>
              <a:t>CADPREV – </a:t>
            </a:r>
            <a:r>
              <a:rPr lang="pt-BR" altLang="pt-BR" sz="280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www.cadprev.previdencia.gov.br</a:t>
            </a:r>
            <a:r>
              <a:rPr lang="pt-BR" altLang="pt-BR" sz="2800"/>
              <a:t>;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/>
              <a:t>Menu “Consultas Públicas”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/>
              <a:t>“CRP”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/>
              <a:t>Nome do Ente: “Registro”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/>
              <a:t>Clicar em “pesquisar”</a:t>
            </a:r>
          </a:p>
          <a:p>
            <a:pPr algn="l" eaLnBrk="1" hangingPunct="1"/>
            <a:endParaRPr lang="pt-BR" altLang="pt-BR" sz="2800"/>
          </a:p>
          <a:p>
            <a:pPr algn="l" eaLnBrk="1" hangingPunct="1"/>
            <a:endParaRPr lang="pt-BR" altLang="pt-BR"/>
          </a:p>
          <a:p>
            <a:pPr eaLnBrk="1" hangingPunct="1"/>
            <a:endParaRPr lang="pt-BR" altLang="pt-BR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3646276-8632-B4FB-01EA-25A7AC08FB5D}"/>
              </a:ext>
            </a:extLst>
          </p:cNvPr>
          <p:cNvSpPr txBox="1"/>
          <p:nvPr/>
        </p:nvSpPr>
        <p:spPr>
          <a:xfrm>
            <a:off x="381000" y="1976837"/>
            <a:ext cx="838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/>
              <a:t>Atesta</a:t>
            </a:r>
            <a:r>
              <a:rPr lang="pt-BR"/>
              <a:t> se o RPPS cumpra com sua missão institucional</a:t>
            </a:r>
          </a:p>
        </p:txBody>
      </p:sp>
      <p:pic>
        <p:nvPicPr>
          <p:cNvPr id="1026" name="Picture 2" descr="Cemig Saúde - Como consultar o teto disponível para reembolso">
            <a:extLst>
              <a:ext uri="{FF2B5EF4-FFF2-40B4-BE49-F238E27FC236}">
                <a16:creationId xmlns:a16="http://schemas.microsoft.com/office/drawing/2014/main" id="{3E083723-C912-D559-F9B9-308A93677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29" b="90000" l="10000" r="90000">
                        <a14:foregroundMark x1="33750" y1="7429" x2="33750" y2="7429"/>
                        <a14:foregroundMark x1="76406" y1="85143" x2="76406" y2="8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52" y="4509120"/>
            <a:ext cx="4509456" cy="246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690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FA198B9-BC42-05A3-6325-3890C8F0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4149080"/>
            <a:ext cx="3164559" cy="316455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AAE74B8-EB3A-1BA0-CEC8-F7F89C0AD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3188"/>
            <a:ext cx="6951661" cy="649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265418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NOSSO TIME 2022</a:t>
            </a:r>
          </a:p>
        </p:txBody>
      </p:sp>
      <p:pic>
        <p:nvPicPr>
          <p:cNvPr id="1026" name="Picture 2" descr="Download Teamwork Png Transparent Images - Manager Une Equipe - Full Size  PNG Image - PNGkit">
            <a:extLst>
              <a:ext uri="{FF2B5EF4-FFF2-40B4-BE49-F238E27FC236}">
                <a16:creationId xmlns:a16="http://schemas.microsoft.com/office/drawing/2014/main" id="{563FF440-BAEE-726C-7B96-521B1FB44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34" y="3721992"/>
            <a:ext cx="7054932" cy="32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508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>
            <a:extLst>
              <a:ext uri="{FF2B5EF4-FFF2-40B4-BE49-F238E27FC236}">
                <a16:creationId xmlns:a16="http://schemas.microsoft.com/office/drawing/2014/main" id="{296D669D-7CCB-AD67-E379-3F06249A0E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5123" name="Subtítulo 2">
            <a:extLst>
              <a:ext uri="{FF2B5EF4-FFF2-40B4-BE49-F238E27FC236}">
                <a16:creationId xmlns:a16="http://schemas.microsoft.com/office/drawing/2014/main" id="{BB9AC710-A560-40C5-40A1-2DD6061950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87400"/>
            <a:ext cx="7232650" cy="1752600"/>
          </a:xfrm>
        </p:spPr>
        <p:txBody>
          <a:bodyPr/>
          <a:lstStyle/>
          <a:p>
            <a:r>
              <a:rPr lang="pt-BR" altLang="pt-BR"/>
              <a:t>01 de Janeiro a 31 de Dezembro 2022</a:t>
            </a:r>
            <a:br>
              <a:rPr lang="pt-BR" altLang="pt-BR"/>
            </a:br>
            <a:r>
              <a:rPr lang="pt-BR" altLang="pt-BR" sz="2400" b="1"/>
              <a:t>Sem</a:t>
            </a:r>
            <a:r>
              <a:rPr lang="pt-BR" altLang="pt-BR"/>
              <a:t> </a:t>
            </a:r>
            <a:r>
              <a:rPr lang="pt-BR" altLang="pt-BR" sz="2400"/>
              <a:t>considerar a remuneração das aplicações financeiras</a:t>
            </a:r>
            <a:endParaRPr lang="pt-BR" altLang="pt-BR"/>
          </a:p>
        </p:txBody>
      </p:sp>
      <p:pic>
        <p:nvPicPr>
          <p:cNvPr id="5124" name="Imagem 16" descr="Logotipo&#10;&#10;Descrição gerada automaticamente">
            <a:extLst>
              <a:ext uri="{FF2B5EF4-FFF2-40B4-BE49-F238E27FC236}">
                <a16:creationId xmlns:a16="http://schemas.microsoft.com/office/drawing/2014/main" id="{F3BA840A-D8C0-3897-43BA-2E277AE6B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tângulo 20">
            <a:extLst>
              <a:ext uri="{FF2B5EF4-FFF2-40B4-BE49-F238E27FC236}">
                <a16:creationId xmlns:a16="http://schemas.microsoft.com/office/drawing/2014/main" id="{89C391F6-6D17-6A11-88FB-92126E88B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5126" name="Objeto 2">
            <a:extLst>
              <a:ext uri="{FF2B5EF4-FFF2-40B4-BE49-F238E27FC236}">
                <a16:creationId xmlns:a16="http://schemas.microsoft.com/office/drawing/2014/main" id="{29AF0374-1F5A-727E-6A45-84AA52425B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050156"/>
              </p:ext>
            </p:extLst>
          </p:nvPr>
        </p:nvGraphicFramePr>
        <p:xfrm>
          <a:off x="1395413" y="1879600"/>
          <a:ext cx="6354762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355293" imgH="2339497" progId="Excel.Sheet.8">
                  <p:embed/>
                </p:oleObj>
              </mc:Choice>
              <mc:Fallback>
                <p:oleObj name="Worksheet" r:id="rId3" imgW="6355293" imgH="2339497" progId="Excel.Sheet.8">
                  <p:embed/>
                  <p:pic>
                    <p:nvPicPr>
                      <p:cNvPr id="5126" name="Objeto 2">
                        <a:extLst>
                          <a:ext uri="{FF2B5EF4-FFF2-40B4-BE49-F238E27FC236}">
                            <a16:creationId xmlns:a16="http://schemas.microsoft.com/office/drawing/2014/main" id="{29AF0374-1F5A-727E-6A45-84AA52425B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13" y="1879600"/>
                        <a:ext cx="6354762" cy="233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to 3">
            <a:extLst>
              <a:ext uri="{FF2B5EF4-FFF2-40B4-BE49-F238E27FC236}">
                <a16:creationId xmlns:a16="http://schemas.microsoft.com/office/drawing/2014/main" id="{2991EB43-2144-B3F7-EF66-D88253D057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029687"/>
              </p:ext>
            </p:extLst>
          </p:nvPr>
        </p:nvGraphicFramePr>
        <p:xfrm>
          <a:off x="3900488" y="4581525"/>
          <a:ext cx="39401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939575" imgH="601949" progId="Excel.Sheet.8">
                  <p:embed/>
                </p:oleObj>
              </mc:Choice>
              <mc:Fallback>
                <p:oleObj name="Worksheet" r:id="rId5" imgW="3939575" imgH="601949" progId="Excel.Sheet.8">
                  <p:embed/>
                  <p:pic>
                    <p:nvPicPr>
                      <p:cNvPr id="5127" name="Objeto 3">
                        <a:extLst>
                          <a:ext uri="{FF2B5EF4-FFF2-40B4-BE49-F238E27FC236}">
                            <a16:creationId xmlns:a16="http://schemas.microsoft.com/office/drawing/2014/main" id="{2991EB43-2144-B3F7-EF66-D88253D057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0488" y="4581525"/>
                        <a:ext cx="3940175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8" name="Imagem 4">
            <a:extLst>
              <a:ext uri="{FF2B5EF4-FFF2-40B4-BE49-F238E27FC236}">
                <a16:creationId xmlns:a16="http://schemas.microsoft.com/office/drawing/2014/main" id="{F3BDD0F3-5BD4-7FD4-F6EC-63B63EE9B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306888"/>
            <a:ext cx="4105275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4779"/>
            <a:ext cx="1665045" cy="166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0AF3E0F-6EB8-9017-9C5F-4A6D570AFEC0}"/>
              </a:ext>
            </a:extLst>
          </p:cNvPr>
          <p:cNvSpPr txBox="1"/>
          <p:nvPr/>
        </p:nvSpPr>
        <p:spPr>
          <a:xfrm>
            <a:off x="254956" y="1602093"/>
            <a:ext cx="66543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b="1">
                <a:latin typeface="Arial" panose="020B0604020202020204" pitchFamily="34" charset="0"/>
                <a:cs typeface="Arial" panose="020B0604020202020204" pitchFamily="34" charset="0"/>
              </a:rPr>
              <a:t>Presidente:</a:t>
            </a:r>
            <a:r>
              <a:rPr lang="pt-BR" sz="20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200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2000" b="1">
                <a:latin typeface="Arial" panose="020B0604020202020204" pitchFamily="34" charset="0"/>
                <a:cs typeface="Arial" panose="020B0604020202020204" pitchFamily="34" charset="0"/>
              </a:rPr>
              <a:t>Diretora Geral: </a:t>
            </a:r>
            <a:r>
              <a:rPr lang="pt-BR" sz="2000">
                <a:latin typeface="Arial" panose="020B0604020202020204" pitchFamily="34" charset="0"/>
                <a:cs typeface="Arial" panose="020B0604020202020204" pitchFamily="34" charset="0"/>
              </a:rPr>
              <a:t>Gislene Moraes de Oliveira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E12CF1F-8226-C35D-EFAC-BF0F71D00E6A}"/>
              </a:ext>
            </a:extLst>
          </p:cNvPr>
          <p:cNvSpPr txBox="1"/>
          <p:nvPr/>
        </p:nvSpPr>
        <p:spPr>
          <a:xfrm>
            <a:off x="434133" y="2494930"/>
            <a:ext cx="4032448" cy="258532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1800" b="1">
                <a:latin typeface="Arial" panose="020B0604020202020204" pitchFamily="34" charset="0"/>
                <a:cs typeface="Arial" panose="020B0604020202020204" pitchFamily="34" charset="0"/>
              </a:rPr>
              <a:t>Equipe</a:t>
            </a:r>
            <a:endParaRPr lang="pt-BR" sz="20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800" err="1">
                <a:latin typeface="Arial" panose="020B0604020202020204" pitchFamily="34" charset="0"/>
                <a:cs typeface="Arial" panose="020B0604020202020204" pitchFamily="34" charset="0"/>
              </a:rPr>
              <a:t>Aurealice</a:t>
            </a:r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 Firmino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Eloy Claro Silva e Souza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Fernando </a:t>
            </a:r>
            <a:r>
              <a:rPr lang="pt-BR" sz="1800" err="1">
                <a:latin typeface="Arial" panose="020B0604020202020204" pitchFamily="34" charset="0"/>
                <a:cs typeface="Arial" panose="020B0604020202020204" pitchFamily="34" charset="0"/>
              </a:rPr>
              <a:t>Stangarlin</a:t>
            </a:r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 F. Ferreira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Gilson Ribeiro Xavier 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Juliana Aparecida B. Reis Ferreira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Ramon Alves Gomes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Rodrigo Fernando de Moraes</a:t>
            </a:r>
          </a:p>
          <a:p>
            <a:pPr algn="ctr"/>
            <a:r>
              <a:rPr lang="pt-BR" sz="1800">
                <a:latin typeface="Arial"/>
                <a:cs typeface="Arial"/>
              </a:rPr>
              <a:t>Tulio Gomes Muniz </a:t>
            </a:r>
            <a:r>
              <a:rPr lang="pt-BR" sz="1800" err="1">
                <a:latin typeface="Arial"/>
                <a:cs typeface="Arial"/>
              </a:rPr>
              <a:t>Selmes</a:t>
            </a:r>
          </a:p>
        </p:txBody>
      </p:sp>
      <p:sp>
        <p:nvSpPr>
          <p:cNvPr id="4" name="CaixaDeTexto 11">
            <a:extLst>
              <a:ext uri="{FF2B5EF4-FFF2-40B4-BE49-F238E27FC236}">
                <a16:creationId xmlns:a16="http://schemas.microsoft.com/office/drawing/2014/main" id="{92D720F5-1D7E-18D6-35BE-1C49FA80D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44" y="447067"/>
            <a:ext cx="6223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– OMSS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pt-BR"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01/01/2022 ATÉ 31/12/2022</a:t>
            </a:r>
            <a:endParaRPr lang="pt-BR" sz="200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39E1982-AAA5-80EE-53C6-FFFBA7710F20}"/>
              </a:ext>
            </a:extLst>
          </p:cNvPr>
          <p:cNvSpPr txBox="1"/>
          <p:nvPr/>
        </p:nvSpPr>
        <p:spPr>
          <a:xfrm>
            <a:off x="4557437" y="2492896"/>
            <a:ext cx="4243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>
                <a:latin typeface="Arial" panose="020B0604020202020204" pitchFamily="34" charset="0"/>
                <a:cs typeface="Arial" panose="020B0604020202020204" pitchFamily="34" charset="0"/>
              </a:rPr>
              <a:t>Conselho Administrativo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Cesar de Brito</a:t>
            </a:r>
          </a:p>
          <a:p>
            <a:pPr algn="ctr"/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José </a:t>
            </a:r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Bojczuk</a:t>
            </a:r>
            <a:endParaRPr lang="pt-BR" sz="180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Marco </a:t>
            </a:r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Antonio</a:t>
            </a:r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Rolim de Souza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Sidnei Domingues Dias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Tania Regina Guimarães Muniz</a:t>
            </a:r>
          </a:p>
          <a:p>
            <a:pPr algn="ctr"/>
            <a:endParaRPr lang="pt-BR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5EF2E70-A86F-A22F-24C9-3702E74BF284}"/>
              </a:ext>
            </a:extLst>
          </p:cNvPr>
          <p:cNvSpPr txBox="1"/>
          <p:nvPr/>
        </p:nvSpPr>
        <p:spPr>
          <a:xfrm>
            <a:off x="434133" y="5277327"/>
            <a:ext cx="40324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>
                <a:latin typeface="Arial" panose="020B0604020202020204" pitchFamily="34" charset="0"/>
                <a:cs typeface="Arial" panose="020B0604020202020204" pitchFamily="34" charset="0"/>
              </a:rPr>
              <a:t>Conselho Fiscal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800" err="1"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  <a:p>
            <a:pPr algn="ctr"/>
            <a:r>
              <a:rPr lang="pt-BR" sz="1800" err="1">
                <a:latin typeface="Arial" panose="020B0604020202020204" pitchFamily="34" charset="0"/>
                <a:cs typeface="Arial" panose="020B0604020202020204" pitchFamily="34" charset="0"/>
              </a:rPr>
              <a:t>Jânia</a:t>
            </a:r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 Maria de Almeida</a:t>
            </a:r>
          </a:p>
          <a:p>
            <a:pPr algn="ctr"/>
            <a:r>
              <a:rPr lang="pt-BR" sz="1800">
                <a:latin typeface="Arial" panose="020B0604020202020204" pitchFamily="34" charset="0"/>
                <a:cs typeface="Arial" panose="020B0604020202020204" pitchFamily="34" charset="0"/>
              </a:rPr>
              <a:t>Rosangela Gomes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F2A06DE-E1E0-B566-253D-C6683CA4AB21}"/>
              </a:ext>
            </a:extLst>
          </p:cNvPr>
          <p:cNvSpPr txBox="1"/>
          <p:nvPr/>
        </p:nvSpPr>
        <p:spPr>
          <a:xfrm>
            <a:off x="4586047" y="4727178"/>
            <a:ext cx="424328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>
                <a:latin typeface="Arial" panose="020B0604020202020204" pitchFamily="34" charset="0"/>
                <a:cs typeface="Arial" panose="020B0604020202020204" pitchFamily="34" charset="0"/>
              </a:rPr>
              <a:t>Comitê de Investimentos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Adailton Sousa Ferreira</a:t>
            </a:r>
          </a:p>
          <a:p>
            <a:pPr algn="ctr"/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Antonio</a:t>
            </a:r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Luiz Cabral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80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</p:txBody>
      </p:sp>
    </p:spTree>
    <p:extLst>
      <p:ext uri="{BB962C8B-B14F-4D97-AF65-F5344CB8AC3E}">
        <p14:creationId xmlns:p14="http://schemas.microsoft.com/office/powerpoint/2010/main" val="333489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913BFEE-8D79-5327-FFB6-2429C01441FD}"/>
              </a:ext>
            </a:extLst>
          </p:cNvPr>
          <p:cNvSpPr txBox="1"/>
          <p:nvPr/>
        </p:nvSpPr>
        <p:spPr>
          <a:xfrm>
            <a:off x="725934" y="6237312"/>
            <a:ext cx="769213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b="1"/>
              <a:t>Apresentação Elaborada por </a:t>
            </a:r>
            <a:r>
              <a:rPr lang="pt-BR" sz="2200"/>
              <a:t>Tulio Gomes Muniz Selmes</a:t>
            </a:r>
          </a:p>
        </p:txBody>
      </p:sp>
      <p:pic>
        <p:nvPicPr>
          <p:cNvPr id="2" name="Imagem 8" descr="Logotipo&#10;&#10;Descrição gerada automaticamente">
            <a:extLst>
              <a:ext uri="{FF2B5EF4-FFF2-40B4-BE49-F238E27FC236}">
                <a16:creationId xmlns:a16="http://schemas.microsoft.com/office/drawing/2014/main" id="{8567D377-2A53-8DFC-B338-DE223B4D4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396" y="362600"/>
            <a:ext cx="3105206" cy="310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13">
            <a:extLst>
              <a:ext uri="{FF2B5EF4-FFF2-40B4-BE49-F238E27FC236}">
                <a16:creationId xmlns:a16="http://schemas.microsoft.com/office/drawing/2014/main" id="{CDB9664F-713A-9D72-84AD-D6167D392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1" y="4177223"/>
            <a:ext cx="90364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AGRADECEMOS A SUA ATENÇÃO!</a:t>
            </a:r>
          </a:p>
        </p:txBody>
      </p:sp>
    </p:spTree>
    <p:extLst>
      <p:ext uri="{BB962C8B-B14F-4D97-AF65-F5344CB8AC3E}">
        <p14:creationId xmlns:p14="http://schemas.microsoft.com/office/powerpoint/2010/main" val="2294086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>
            <a:extLst>
              <a:ext uri="{FF2B5EF4-FFF2-40B4-BE49-F238E27FC236}">
                <a16:creationId xmlns:a16="http://schemas.microsoft.com/office/drawing/2014/main" id="{C35E1EB6-45F8-E553-732E-D22007C866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6147" name="Subtítulo 2">
            <a:extLst>
              <a:ext uri="{FF2B5EF4-FFF2-40B4-BE49-F238E27FC236}">
                <a16:creationId xmlns:a16="http://schemas.microsoft.com/office/drawing/2014/main" id="{957D9692-1E5B-8CB2-AE09-5A8986DB31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65175"/>
            <a:ext cx="7232650" cy="1752600"/>
          </a:xfrm>
        </p:spPr>
        <p:txBody>
          <a:bodyPr/>
          <a:lstStyle/>
          <a:p>
            <a:r>
              <a:rPr lang="pt-BR" altLang="pt-BR"/>
              <a:t>Comparativo 2020 e 2021</a:t>
            </a:r>
            <a:br>
              <a:rPr lang="pt-BR" altLang="pt-BR"/>
            </a:br>
            <a:r>
              <a:rPr lang="pt-BR" altLang="pt-BR" sz="2400" b="1"/>
              <a:t>Considerando</a:t>
            </a:r>
            <a:r>
              <a:rPr lang="pt-BR" altLang="pt-BR" sz="2400"/>
              <a:t> a remuneração das aplicações financeiras</a:t>
            </a:r>
            <a:endParaRPr lang="pt-BR" altLang="pt-BR"/>
          </a:p>
        </p:txBody>
      </p:sp>
      <p:pic>
        <p:nvPicPr>
          <p:cNvPr id="6148" name="Imagem 16" descr="Logotipo&#10;&#10;Descrição gerada automaticamente">
            <a:extLst>
              <a:ext uri="{FF2B5EF4-FFF2-40B4-BE49-F238E27FC236}">
                <a16:creationId xmlns:a16="http://schemas.microsoft.com/office/drawing/2014/main" id="{90485067-3F93-F23B-8BFA-53337D47D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tângulo 20">
            <a:extLst>
              <a:ext uri="{FF2B5EF4-FFF2-40B4-BE49-F238E27FC236}">
                <a16:creationId xmlns:a16="http://schemas.microsoft.com/office/drawing/2014/main" id="{AE18D77D-F014-64BB-7091-D07EA5276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21E9BB9-373A-9373-7182-FFA9B6B6852C}"/>
              </a:ext>
            </a:extLst>
          </p:cNvPr>
          <p:cNvSpPr/>
          <p:nvPr/>
        </p:nvSpPr>
        <p:spPr bwMode="auto">
          <a:xfrm>
            <a:off x="336550" y="2001838"/>
            <a:ext cx="4002088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sp>
        <p:nvSpPr>
          <p:cNvPr id="6151" name="CaixaDeTexto 9">
            <a:extLst>
              <a:ext uri="{FF2B5EF4-FFF2-40B4-BE49-F238E27FC236}">
                <a16:creationId xmlns:a16="http://schemas.microsoft.com/office/drawing/2014/main" id="{8952A643-DE5E-3747-6146-4C1B1319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" y="1984375"/>
            <a:ext cx="388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/>
              <a:t>2021</a:t>
            </a:r>
          </a:p>
        </p:txBody>
      </p:sp>
      <p:graphicFrame>
        <p:nvGraphicFramePr>
          <p:cNvPr id="6154" name="Objeto 7">
            <a:extLst>
              <a:ext uri="{FF2B5EF4-FFF2-40B4-BE49-F238E27FC236}">
                <a16:creationId xmlns:a16="http://schemas.microsoft.com/office/drawing/2014/main" id="{70CD4D96-9D22-FA28-D4A3-B250A49396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9289"/>
              </p:ext>
            </p:extLst>
          </p:nvPr>
        </p:nvGraphicFramePr>
        <p:xfrm>
          <a:off x="4737100" y="2651125"/>
          <a:ext cx="3989388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939575" imgH="601949" progId="Excel.Sheet.8">
                  <p:embed/>
                </p:oleObj>
              </mc:Choice>
              <mc:Fallback>
                <p:oleObj name="Worksheet" r:id="rId3" imgW="3939575" imgH="601949" progId="Excel.Sheet.8">
                  <p:embed/>
                  <p:pic>
                    <p:nvPicPr>
                      <p:cNvPr id="6154" name="Objeto 7">
                        <a:extLst>
                          <a:ext uri="{FF2B5EF4-FFF2-40B4-BE49-F238E27FC236}">
                            <a16:creationId xmlns:a16="http://schemas.microsoft.com/office/drawing/2014/main" id="{70CD4D96-9D22-FA28-D4A3-B250A49396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2651125"/>
                        <a:ext cx="3989388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CaixaDeTexto 14">
            <a:extLst>
              <a:ext uri="{FF2B5EF4-FFF2-40B4-BE49-F238E27FC236}">
                <a16:creationId xmlns:a16="http://schemas.microsoft.com/office/drawing/2014/main" id="{5779331A-7AD2-F489-55CE-C81883D10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7100" y="1989138"/>
            <a:ext cx="388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/>
              <a:t>2022</a:t>
            </a:r>
          </a:p>
        </p:txBody>
      </p:sp>
      <p:graphicFrame>
        <p:nvGraphicFramePr>
          <p:cNvPr id="6156" name="Objeto 11">
            <a:extLst>
              <a:ext uri="{FF2B5EF4-FFF2-40B4-BE49-F238E27FC236}">
                <a16:creationId xmlns:a16="http://schemas.microsoft.com/office/drawing/2014/main" id="{6012B11B-8596-1472-5EAC-1EB36B4B75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341998"/>
              </p:ext>
            </p:extLst>
          </p:nvPr>
        </p:nvGraphicFramePr>
        <p:xfrm>
          <a:off x="394494" y="3332163"/>
          <a:ext cx="3886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981570" imgH="590735" progId="Excel.Sheet.8">
                  <p:embed/>
                </p:oleObj>
              </mc:Choice>
              <mc:Fallback>
                <p:oleObj name="Worksheet" r:id="rId5" imgW="3981570" imgH="590735" progId="Excel.Sheet.8">
                  <p:embed/>
                  <p:pic>
                    <p:nvPicPr>
                      <p:cNvPr id="6156" name="Objeto 11">
                        <a:extLst>
                          <a:ext uri="{FF2B5EF4-FFF2-40B4-BE49-F238E27FC236}">
                            <a16:creationId xmlns:a16="http://schemas.microsoft.com/office/drawing/2014/main" id="{6012B11B-8596-1472-5EAC-1EB36B4B75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94" y="3332163"/>
                        <a:ext cx="3886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tângulo 19">
            <a:extLst>
              <a:ext uri="{FF2B5EF4-FFF2-40B4-BE49-F238E27FC236}">
                <a16:creationId xmlns:a16="http://schemas.microsoft.com/office/drawing/2014/main" id="{6F213DCC-61AC-B605-5873-A57FDD298D9E}"/>
              </a:ext>
            </a:extLst>
          </p:cNvPr>
          <p:cNvSpPr/>
          <p:nvPr/>
        </p:nvSpPr>
        <p:spPr bwMode="auto">
          <a:xfrm>
            <a:off x="4675188" y="2001838"/>
            <a:ext cx="4000500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pic>
        <p:nvPicPr>
          <p:cNvPr id="6158" name="Imagem 18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0EAA202A-FD08-B69B-BD4F-E1071FE45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53873" r="2139" b="10802"/>
          <a:stretch>
            <a:fillRect/>
          </a:stretch>
        </p:blipFill>
        <p:spPr bwMode="auto">
          <a:xfrm>
            <a:off x="179388" y="4175125"/>
            <a:ext cx="8785225" cy="25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Imagem 7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AB05E90A-4A21-5479-69AB-321A81D57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53842" r="5153" b="17369"/>
          <a:stretch>
            <a:fillRect/>
          </a:stretch>
        </p:blipFill>
        <p:spPr bwMode="auto">
          <a:xfrm>
            <a:off x="179388" y="4175125"/>
            <a:ext cx="844391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Imagem 5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82E157F2-A67C-52DC-FB1A-A898A90B1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45" t="57288" r="5618" b="35791"/>
          <a:stretch>
            <a:fillRect/>
          </a:stretch>
        </p:blipFill>
        <p:spPr bwMode="auto">
          <a:xfrm>
            <a:off x="7596188" y="4292600"/>
            <a:ext cx="10795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to 7">
            <a:extLst>
              <a:ext uri="{FF2B5EF4-FFF2-40B4-BE49-F238E27FC236}">
                <a16:creationId xmlns:a16="http://schemas.microsoft.com/office/drawing/2014/main" id="{8DF5EE38-F1CD-A1DB-2123-591852C7C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009793"/>
              </p:ext>
            </p:extLst>
          </p:nvPr>
        </p:nvGraphicFramePr>
        <p:xfrm>
          <a:off x="377825" y="2517775"/>
          <a:ext cx="3886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9" imgW="3838563" imgH="609543" progId="Excel.Sheet.8">
                  <p:embed/>
                </p:oleObj>
              </mc:Choice>
              <mc:Fallback>
                <p:oleObj name="Worksheet" r:id="rId9" imgW="3838563" imgH="609543" progId="Excel.Sheet.8">
                  <p:embed/>
                  <p:pic>
                    <p:nvPicPr>
                      <p:cNvPr id="2" name="Objeto 7">
                        <a:extLst>
                          <a:ext uri="{FF2B5EF4-FFF2-40B4-BE49-F238E27FC236}">
                            <a16:creationId xmlns:a16="http://schemas.microsoft.com/office/drawing/2014/main" id="{8DF5EE38-F1CD-A1DB-2123-591852C7C8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2517775"/>
                        <a:ext cx="3886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11">
            <a:extLst>
              <a:ext uri="{FF2B5EF4-FFF2-40B4-BE49-F238E27FC236}">
                <a16:creationId xmlns:a16="http://schemas.microsoft.com/office/drawing/2014/main" id="{A6D86273-88BC-6DD0-6533-5DC38DA21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788136"/>
              </p:ext>
            </p:extLst>
          </p:nvPr>
        </p:nvGraphicFramePr>
        <p:xfrm>
          <a:off x="4737100" y="3422650"/>
          <a:ext cx="39878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1" imgW="4084178" imgH="586677" progId="Excel.Sheet.8">
                  <p:embed/>
                </p:oleObj>
              </mc:Choice>
              <mc:Fallback>
                <p:oleObj name="Worksheet" r:id="rId11" imgW="4084178" imgH="586677" progId="Excel.Sheet.8">
                  <p:embed/>
                  <p:pic>
                    <p:nvPicPr>
                      <p:cNvPr id="3" name="Objeto 11">
                        <a:extLst>
                          <a:ext uri="{FF2B5EF4-FFF2-40B4-BE49-F238E27FC236}">
                            <a16:creationId xmlns:a16="http://schemas.microsoft.com/office/drawing/2014/main" id="{A6D86273-88BC-6DD0-6533-5DC38DA218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3422650"/>
                        <a:ext cx="398780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1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1E5FA1EA-460D-684B-D260-EA4EF999E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100013"/>
            <a:ext cx="93599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RECEITA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62" name="Picture 2">
            <a:extLst>
              <a:ext uri="{FF2B5EF4-FFF2-40B4-BE49-F238E27FC236}">
                <a16:creationId xmlns:a16="http://schemas.microsoft.com/office/drawing/2014/main" id="{D29AC5CE-6D73-A75D-0941-96F2A3957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6225" y="3933825"/>
            <a:ext cx="3511550" cy="35099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5E17091-AA69-0F9C-1426-2F7683C239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36036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endParaRPr lang="pt-BR" altLang="pt-BR" sz="4200" b="1" u="sng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Imagem 16" descr="Logotipo&#10;&#10;Descrição gerada automaticamente">
            <a:extLst>
              <a:ext uri="{FF2B5EF4-FFF2-40B4-BE49-F238E27FC236}">
                <a16:creationId xmlns:a16="http://schemas.microsoft.com/office/drawing/2014/main" id="{99E3441B-C4B5-5262-9763-2E3CBA584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tângulo 20">
            <a:extLst>
              <a:ext uri="{FF2B5EF4-FFF2-40B4-BE49-F238E27FC236}">
                <a16:creationId xmlns:a16="http://schemas.microsoft.com/office/drawing/2014/main" id="{AD8EDE20-5817-3388-500B-C21F8995A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400B042-8DBB-24EF-031A-09DACD84C0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23" r="27923"/>
          <a:stretch/>
        </p:blipFill>
        <p:spPr>
          <a:xfrm>
            <a:off x="5923120" y="1873577"/>
            <a:ext cx="3125630" cy="353942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703F3103-5547-8CC9-121B-8DC92A2D9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59" y="2307038"/>
            <a:ext cx="5545311" cy="267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 eaLnBrk="1" hangingPunct="1"/>
            <a:r>
              <a:rPr lang="pt-BR" altLang="pt-BR" sz="2500" b="1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Patronal</a:t>
            </a:r>
            <a: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......................R$   11.231.675,34</a:t>
            </a:r>
          </a:p>
          <a:p>
            <a:pPr algn="l" eaLnBrk="1" hangingPunct="1"/>
            <a:r>
              <a:rPr lang="pt-BR" altLang="pt-BR" sz="2500" b="1" kern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Previdênc</a:t>
            </a:r>
            <a:r>
              <a:rPr lang="pt-BR" altLang="pt-BR" sz="2500" b="1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Ativos</a:t>
            </a:r>
            <a: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.......R$    10.079.439,36</a:t>
            </a:r>
            <a:b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500" b="1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Inativos</a:t>
            </a:r>
            <a: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........................R$       259.610,38</a:t>
            </a:r>
          </a:p>
          <a:p>
            <a:pPr algn="l" eaLnBrk="1" hangingPunct="1"/>
            <a:r>
              <a:rPr lang="pt-BR" altLang="pt-BR" sz="2500" b="1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Pensionistas</a:t>
            </a:r>
            <a: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.................R$           3.629,68</a:t>
            </a:r>
            <a:b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500" b="1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Compensação </a:t>
            </a:r>
            <a:r>
              <a:rPr lang="pt-BR" altLang="pt-BR" sz="2500" b="1" kern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Financ</a:t>
            </a:r>
            <a:r>
              <a:rPr lang="pt-BR" altLang="pt-BR" sz="2500" ker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 R$       667.272,36</a:t>
            </a:r>
          </a:p>
          <a:p>
            <a:pPr algn="l" eaLnBrk="1" hangingPunct="1"/>
            <a:r>
              <a:rPr lang="pt-BR" altLang="pt-BR" sz="2500" b="1" kern="0">
                <a:latin typeface="Calibri"/>
                <a:ea typeface="Calibri" panose="020F0502020204030204" pitchFamily="34" charset="0"/>
                <a:cs typeface="Calibri"/>
              </a:rPr>
              <a:t>TOTAL.......................R$    22.241.627,12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FDCB1C2-16FB-1BD1-0EB1-4C1BE64AE2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55721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b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ÚLTIMOS 2 EXERCÍCIOS</a:t>
            </a:r>
            <a:endParaRPr lang="pt-BR" altLang="pt-BR" sz="4200" b="1" u="sng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9" name="Imagem 16" descr="Logotipo&#10;&#10;Descrição gerada automaticamente">
            <a:extLst>
              <a:ext uri="{FF2B5EF4-FFF2-40B4-BE49-F238E27FC236}">
                <a16:creationId xmlns:a16="http://schemas.microsoft.com/office/drawing/2014/main" id="{FCB66D11-65BA-79A1-E27D-B201E01A3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tângulo 20">
            <a:extLst>
              <a:ext uri="{FF2B5EF4-FFF2-40B4-BE49-F238E27FC236}">
                <a16:creationId xmlns:a16="http://schemas.microsoft.com/office/drawing/2014/main" id="{FD6BD9B5-2CD3-DA81-50FF-7024884DB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9222" name="Imagem 3">
            <a:extLst>
              <a:ext uri="{FF2B5EF4-FFF2-40B4-BE49-F238E27FC236}">
                <a16:creationId xmlns:a16="http://schemas.microsoft.com/office/drawing/2014/main" id="{13EF1F97-D6FC-B0A4-3C65-0C4A0200F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3" y="4365625"/>
            <a:ext cx="39655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38F67BAA-4FF4-5712-7F23-4BA2614B3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826191"/>
              </p:ext>
            </p:extLst>
          </p:nvPr>
        </p:nvGraphicFramePr>
        <p:xfrm>
          <a:off x="1936750" y="2257425"/>
          <a:ext cx="5419725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290025" imgH="1584834" progId="Excel.Sheet.8">
                  <p:embed/>
                </p:oleObj>
              </mc:Choice>
              <mc:Fallback>
                <p:oleObj name="Worksheet" r:id="rId4" imgW="4290025" imgH="1584834" progId="Excel.Sheet.8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38F67BAA-4FF4-5712-7F23-4BA2614B3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6750" y="2257425"/>
                        <a:ext cx="5419725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691" y="1908939"/>
            <a:ext cx="9144000" cy="1873250"/>
          </a:xfrm>
        </p:spPr>
        <p:txBody>
          <a:bodyPr/>
          <a:lstStyle/>
          <a:p>
            <a:pPr algn="l" eaLnBrk="1" hangingPunct="1"/>
            <a:r>
              <a:rPr lang="pt-BR" altLang="pt-BR" sz="48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pt-BR" altLang="pt-BR" sz="4000" u="sng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CÂMARA: 25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PREFEITURA: 1718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OMSS: 6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ADMISSÕES: 93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EXONERAÇÕES: 56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CESSAÇÃO DE BENEFÍCIO: 7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REAJUSTE RPPS ANUAL: 10,12%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REAJUSTE RPPS MAGISTÉRIO 40H: 17,00%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REAJUSTE RPPS 30H: 7,00%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REAJUSTE CÂMARA: 11,5%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REAJUSTE RGPS: 10,16%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52549" y="477416"/>
            <a:ext cx="966152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2500" b="1">
                <a:latin typeface="Arial" panose="020B0604020202020204" pitchFamily="34" charset="0"/>
                <a:cs typeface="Arial" panose="020B0604020202020204" pitchFamily="34" charset="0"/>
              </a:rPr>
              <a:t>DADOS FUNCIONÁRIOS/SERVIDORES ATIVOS</a:t>
            </a:r>
            <a:endParaRPr lang="pt-BR" altLang="pt-BR" sz="250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122488"/>
            <a:ext cx="9144000" cy="1873250"/>
          </a:xfrm>
        </p:spPr>
        <p:txBody>
          <a:bodyPr/>
          <a:lstStyle/>
          <a:p>
            <a:pPr eaLnBrk="1" hangingPunct="1"/>
            <a:r>
              <a:rPr lang="pt-BR" altLang="pt-BR" sz="48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pt-BR" altLang="pt-BR" sz="4000" u="sng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COBERTURA DE DÉFICIT TÉCNICO.......R$ 7.793.834,80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(Passivo Atuarial)                                  </a:t>
            </a:r>
            <a:r>
              <a:rPr lang="pt-BR" altLang="pt-BR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 </a:t>
            </a:r>
            <a:b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</a:t>
            </a:r>
            <a:r>
              <a:rPr lang="pt-BR" altLang="pt-BR" sz="2800">
                <a:latin typeface="Arial" panose="020B0604020202020204" pitchFamily="34" charset="0"/>
                <a:cs typeface="Arial" panose="020B0604020202020204" pitchFamily="34" charset="0"/>
              </a:rPr>
              <a:t>R$ 7.793.834,80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br>
              <a:rPr lang="pt-BR" altLang="pt-BR" sz="40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1144588"/>
            <a:ext cx="9661526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400" b="1">
                <a:latin typeface="Arial" panose="020B0604020202020204" pitchFamily="34" charset="0"/>
                <a:cs typeface="Arial" panose="020B0604020202020204" pitchFamily="34" charset="0"/>
              </a:rPr>
              <a:t>REPASSES FINANCEIROS</a:t>
            </a:r>
            <a:endParaRPr lang="pt-BR" altLang="pt-BR" sz="4400"/>
          </a:p>
        </p:txBody>
      </p:sp>
      <p:pic>
        <p:nvPicPr>
          <p:cNvPr id="10246" name="Picture 4">
            <a:extLst>
              <a:ext uri="{FF2B5EF4-FFF2-40B4-BE49-F238E27FC236}">
                <a16:creationId xmlns:a16="http://schemas.microsoft.com/office/drawing/2014/main" id="{4F1400D8-0312-4286-41C1-6C543014C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17644"/>
          <a:stretch>
            <a:fillRect/>
          </a:stretch>
        </p:blipFill>
        <p:spPr bwMode="auto">
          <a:xfrm>
            <a:off x="2112963" y="5084763"/>
            <a:ext cx="4918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93734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1157</Words>
  <Application>Microsoft Office PowerPoint</Application>
  <PresentationFormat>Apresentação na tela (4:3)</PresentationFormat>
  <Paragraphs>294</Paragraphs>
  <Slides>31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Estrutura padrão</vt:lpstr>
      <vt:lpstr>Worksheet</vt:lpstr>
      <vt:lpstr>Apresentação do PowerPoint</vt:lpstr>
      <vt:lpstr>BALANCETE RESUMIDO</vt:lpstr>
      <vt:lpstr>BALANCETE RESUMIDO</vt:lpstr>
      <vt:lpstr>BALANCETE RESUMIDO</vt:lpstr>
      <vt:lpstr>Apresentação do PowerPoint</vt:lpstr>
      <vt:lpstr>RECEITAS DE  CONTRIBUIÇÕES</vt:lpstr>
      <vt:lpstr>RECEITAS DE  CONTRIBUIÇÕES ÚLTIMOS 2 EXERCÍCIOS</vt:lpstr>
      <vt:lpstr>     CÂMARA: 25 PREFEITURA: 1718 OMSS: 6 ADMISSÕES: 93 EXONERAÇÕES: 56 CESSAÇÃO DE BENEFÍCIO: 7 REAJUSTE RPPS ANUAL: 10,12% REAJUSTE RPPS MAGISTÉRIO 40H: 17,00% REAJUSTE RPPS 30H: 7,00% REAJUSTE CÂMARA: 11,5% REAJUSTE RGPS: 10,16%               </vt:lpstr>
      <vt:lpstr>     COBERTURA DE DÉFICIT TÉCNICO.......R$ 7.793.834,80                                (Passivo Atuarial)                                   .                                                                         R$ 7.793.834,80           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R$ 17.671.476,66      </vt:lpstr>
      <vt:lpstr>       R$ 1.793.241,85  </vt:lpstr>
      <vt:lpstr>          Salário Família  -   R$    1.355,28    </vt:lpstr>
      <vt:lpstr>          Manutenção       R$   1.401.875,17 Base de Cálculo (2022) = R$  72.965.247,16 Limite 3% =  R$    2.188.956,00 Valor gasto =  R$       1.401.875,17  (1,92%)  </vt:lpstr>
      <vt:lpstr>Apresentação do PowerPoint</vt:lpstr>
      <vt:lpstr>Apresentação do PowerPoint</vt:lpstr>
      <vt:lpstr>RESULTADO DA  EXECUÇÃO ORÇAMENTÁRIA</vt:lpstr>
      <vt:lpstr>RESULTADO DA  EXECUÇÃO ORÇAMENTÁRIA</vt:lpstr>
      <vt:lpstr>Apresentação do PowerPoint</vt:lpstr>
      <vt:lpstr>Apresentação do PowerPoint</vt:lpstr>
      <vt:lpstr>Apresentação do PowerPoint</vt:lpstr>
      <vt:lpstr>Apresentação do PowerPoint</vt:lpstr>
      <vt:lpstr>CERTIFICADO DE REGULARIDADE PREVIDENCIÁRIA - CRP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BALANCETE RESUMIDO</dc:title>
  <dc:creator>Usuário Microsoft Windows XP</dc:creator>
  <cp:lastModifiedBy>administrativo@mgrqualidade.onmicrosoft.com</cp:lastModifiedBy>
  <cp:revision>1</cp:revision>
  <cp:lastPrinted>2022-03-15T14:48:17Z</cp:lastPrinted>
  <dcterms:created xsi:type="dcterms:W3CDTF">2005-06-28T16:50:51Z</dcterms:created>
  <dcterms:modified xsi:type="dcterms:W3CDTF">2024-06-26T20:44:00Z</dcterms:modified>
</cp:coreProperties>
</file>